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43"/>
  </p:notesMasterIdLst>
  <p:sldIdLst>
    <p:sldId id="256" r:id="rId2"/>
    <p:sldId id="266" r:id="rId3"/>
    <p:sldId id="337" r:id="rId4"/>
    <p:sldId id="453" r:id="rId5"/>
    <p:sldId id="441" r:id="rId6"/>
    <p:sldId id="431" r:id="rId7"/>
    <p:sldId id="323" r:id="rId8"/>
    <p:sldId id="430" r:id="rId9"/>
    <p:sldId id="399" r:id="rId10"/>
    <p:sldId id="365" r:id="rId11"/>
    <p:sldId id="418" r:id="rId12"/>
    <p:sldId id="451" r:id="rId13"/>
    <p:sldId id="361" r:id="rId14"/>
    <p:sldId id="398" r:id="rId15"/>
    <p:sldId id="452" r:id="rId16"/>
    <p:sldId id="400" r:id="rId17"/>
    <p:sldId id="401" r:id="rId18"/>
    <p:sldId id="407" r:id="rId19"/>
    <p:sldId id="422" r:id="rId20"/>
    <p:sldId id="442" r:id="rId21"/>
    <p:sldId id="432" r:id="rId22"/>
    <p:sldId id="428" r:id="rId23"/>
    <p:sldId id="443" r:id="rId24"/>
    <p:sldId id="444" r:id="rId25"/>
    <p:sldId id="402" r:id="rId26"/>
    <p:sldId id="325" r:id="rId27"/>
    <p:sldId id="409" r:id="rId28"/>
    <p:sldId id="426" r:id="rId29"/>
    <p:sldId id="449" r:id="rId30"/>
    <p:sldId id="433" r:id="rId31"/>
    <p:sldId id="434" r:id="rId32"/>
    <p:sldId id="314" r:id="rId33"/>
    <p:sldId id="437" r:id="rId34"/>
    <p:sldId id="438" r:id="rId35"/>
    <p:sldId id="439" r:id="rId36"/>
    <p:sldId id="436" r:id="rId37"/>
    <p:sldId id="425" r:id="rId38"/>
    <p:sldId id="440" r:id="rId39"/>
    <p:sldId id="448" r:id="rId40"/>
    <p:sldId id="447" r:id="rId41"/>
    <p:sldId id="44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4080"/>
    <a:srgbClr val="FF9933"/>
    <a:srgbClr val="C0C080"/>
    <a:srgbClr val="808000"/>
    <a:srgbClr val="808080"/>
    <a:srgbClr val="C08080"/>
    <a:srgbClr val="0000C0"/>
    <a:srgbClr val="404000"/>
    <a:srgbClr val="404080"/>
    <a:srgbClr val="4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44" autoAdjust="0"/>
    <p:restoredTop sz="76826" autoAdjust="0"/>
  </p:normalViewPr>
  <p:slideViewPr>
    <p:cSldViewPr snapToGrid="0">
      <p:cViewPr varScale="1">
        <p:scale>
          <a:sx n="93" d="100"/>
          <a:sy n="93" d="100"/>
        </p:scale>
        <p:origin x="872" y="2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1" dirty="0">
              <a:solidFill>
                <a:schemeClr val="tx1"/>
              </a:solidFill>
            </a:rPr>
            <a:t>Introduction</a:t>
          </a:r>
          <a:endParaRPr lang="zh-TW" altLang="en-US" b="1"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dgm:spPr/>
      <dgm:t>
        <a:bodyPr/>
        <a:lstStyle/>
        <a:p>
          <a:r>
            <a:rPr lang="en-US" altLang="zh-TW" b="0" dirty="0"/>
            <a:t>Related works</a:t>
          </a:r>
          <a:endParaRPr lang="zh-TW" altLang="en-US" b="0" dirty="0"/>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t>Datasets prepared</a:t>
          </a:r>
          <a:endParaRPr lang="zh-TW" altLang="en-US" b="0" dirty="0"/>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dgm:spPr/>
      <dgm:t>
        <a:bodyPr/>
        <a:lstStyle/>
        <a:p>
          <a:r>
            <a:rPr lang="en-US" altLang="zh-TW" b="0" dirty="0"/>
            <a:t>Methods</a:t>
          </a:r>
          <a:endParaRPr lang="zh-TW" altLang="en-US" b="0" dirty="0"/>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t>Experiments</a:t>
          </a:r>
          <a:endParaRPr lang="zh-TW" altLang="en-US" b="0" dirty="0"/>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t>Results</a:t>
          </a:r>
          <a:endParaRPr lang="zh-TW" altLang="en-US" b="0" dirty="0"/>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18F06B2B-A366-4F68-BC76-6538ECCF3DB3}" srcId="{86E0A712-FDC0-480D-8DED-3D8164D0E2B6}" destId="{CBF88128-9879-431B-B5AA-232C5A4A6CC6}" srcOrd="2" destOrd="0" parTransId="{1A48CE3A-D1C3-414D-968C-462394F34067}" sibTransId="{89B544BA-C49F-4AAD-9101-DCC5A8AC716D}"/>
    <dgm:cxn modelId="{5DD97732-16C3-4828-9571-9603F81DEC70}" type="presOf" srcId="{CBF88128-9879-431B-B5AA-232C5A4A6CC6}" destId="{C313661E-23EB-4D29-9D8A-EC48CD3CEC75}" srcOrd="0" destOrd="0" presId="urn:microsoft.com/office/officeart/2005/8/layout/lProcess3"/>
    <dgm:cxn modelId="{08389B3A-49E1-45B1-9368-1F39C05628EB}" type="presOf" srcId="{629E0354-E71E-4929-A24C-40A3365CA749}" destId="{AA18F70D-1682-463D-B959-AE3F244C276B}" srcOrd="0" destOrd="0" presId="urn:microsoft.com/office/officeart/2005/8/layout/lProcess3"/>
    <dgm:cxn modelId="{7FCFFC3B-753D-47A1-94E5-16F46021E0A7}" type="presOf" srcId="{86E0A712-FDC0-480D-8DED-3D8164D0E2B6}" destId="{E44A44A5-8E5C-4F6A-92FE-16C91A00780D}"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32B39579-0DFC-43F6-BA1E-0E67ED9251E8}" type="presOf" srcId="{2F57766F-5F33-4009-B0C0-5A32EBEF2C90}" destId="{578C6BEE-4CEB-40C5-985D-DE38D41F609F}"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F50D05A9-F94E-45D3-9CC5-15E2C5A02F59}" type="presOf" srcId="{87ECBBBD-F4BB-4A05-9F78-3BEEC428678B}" destId="{97E331A8-A16C-45D9-B1AD-B8C7AB05E7EE}"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E2DD1FEE-6C15-49DE-93D3-91D363112090}" type="presOf" srcId="{5E51F3FB-7F33-4CB0-9F55-47B3BB8F6B12}" destId="{1226D0F3-CA56-45F0-BA74-B3A71DA72CC6}"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3FF4000D-5DE5-48B5-868B-EB58138A5D40}" type="presParOf" srcId="{966EC53B-14F2-4F66-902B-1044A6D483E3}" destId="{E2654010-518E-45FF-8CC9-77AE7ADB1CDF}" srcOrd="0" destOrd="0" presId="urn:microsoft.com/office/officeart/2005/8/layout/lProcess3"/>
    <dgm:cxn modelId="{2B5B77ED-7770-4D7D-A331-E682783D3113}" type="presParOf" srcId="{E2654010-518E-45FF-8CC9-77AE7ADB1CDF}" destId="{E44A44A5-8E5C-4F6A-92FE-16C91A00780D}" srcOrd="0" destOrd="0" presId="urn:microsoft.com/office/officeart/2005/8/layout/lProcess3"/>
    <dgm:cxn modelId="{8FB9F187-05AD-4B5A-872D-AD97949710BB}" type="presParOf" srcId="{E2654010-518E-45FF-8CC9-77AE7ADB1CDF}" destId="{F0C4922C-6738-4944-A1B3-08E0AB3DEBC1}" srcOrd="1" destOrd="0" presId="urn:microsoft.com/office/officeart/2005/8/layout/lProcess3"/>
    <dgm:cxn modelId="{9CB79EBB-DB5A-404E-8D14-DBD5345D9A59}" type="presParOf" srcId="{E2654010-518E-45FF-8CC9-77AE7ADB1CDF}" destId="{1226D0F3-CA56-45F0-BA74-B3A71DA72CC6}" srcOrd="2" destOrd="0" presId="urn:microsoft.com/office/officeart/2005/8/layout/lProcess3"/>
    <dgm:cxn modelId="{5A6800AE-11C4-4BB3-A794-F873911629B9}" type="presParOf" srcId="{E2654010-518E-45FF-8CC9-77AE7ADB1CDF}" destId="{36CDA42C-C51A-4AF3-9115-08683D2AB50E}" srcOrd="3" destOrd="0" presId="urn:microsoft.com/office/officeart/2005/8/layout/lProcess3"/>
    <dgm:cxn modelId="{58970FBD-88C3-40B3-B1BF-A3D3AB8D52D2}" type="presParOf" srcId="{E2654010-518E-45FF-8CC9-77AE7ADB1CDF}" destId="{97E331A8-A16C-45D9-B1AD-B8C7AB05E7EE}" srcOrd="4" destOrd="0" presId="urn:microsoft.com/office/officeart/2005/8/layout/lProcess3"/>
    <dgm:cxn modelId="{F8CFD80F-1A30-4262-8730-2AA777103E4E}" type="presParOf" srcId="{E2654010-518E-45FF-8CC9-77AE7ADB1CDF}" destId="{61B8AD29-EA30-4A05-B721-6C2577166DFB}" srcOrd="5" destOrd="0" presId="urn:microsoft.com/office/officeart/2005/8/layout/lProcess3"/>
    <dgm:cxn modelId="{7F840E05-4D97-4B17-ABC1-500FDE816795}" type="presParOf" srcId="{E2654010-518E-45FF-8CC9-77AE7ADB1CDF}" destId="{C313661E-23EB-4D29-9D8A-EC48CD3CEC75}" srcOrd="6" destOrd="0" presId="urn:microsoft.com/office/officeart/2005/8/layout/lProcess3"/>
    <dgm:cxn modelId="{CC39BAED-AB24-4729-AFA8-05BCE20C098B}" type="presParOf" srcId="{E2654010-518E-45FF-8CC9-77AE7ADB1CDF}" destId="{87172F92-DDA5-48AD-8535-FABBFE9D174B}" srcOrd="7" destOrd="0" presId="urn:microsoft.com/office/officeart/2005/8/layout/lProcess3"/>
    <dgm:cxn modelId="{58658DF9-E6E4-4D21-A347-601AEFE58DEB}" type="presParOf" srcId="{E2654010-518E-45FF-8CC9-77AE7ADB1CDF}" destId="{AA18F70D-1682-463D-B959-AE3F244C276B}" srcOrd="8" destOrd="0" presId="urn:microsoft.com/office/officeart/2005/8/layout/lProcess3"/>
    <dgm:cxn modelId="{80ABA3BF-4649-4A28-A07B-E6E1558B420C}" type="presParOf" srcId="{E2654010-518E-45FF-8CC9-77AE7ADB1CDF}" destId="{24947A6B-D463-438F-926E-25DEE17DE203}" srcOrd="9" destOrd="0" presId="urn:microsoft.com/office/officeart/2005/8/layout/lProcess3"/>
    <dgm:cxn modelId="{58C45C4C-B75A-4A19-8097-8B170DF1ED5F}"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2400" b="1" dirty="0">
              <a:solidFill>
                <a:schemeClr val="tx1"/>
              </a:solidFill>
            </a:rPr>
            <a:t>Related works</a:t>
          </a:r>
          <a:endParaRPr lang="zh-TW" altLang="en-US" sz="2400" b="1"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dgm:spPr/>
      <dgm:t>
        <a:bodyPr/>
        <a:lstStyle/>
        <a:p>
          <a:r>
            <a:rPr lang="en-US" altLang="zh-TW" b="0" dirty="0">
              <a:solidFill>
                <a:schemeClr val="tx1"/>
              </a:solidFill>
            </a:rPr>
            <a:t>Methods</a:t>
          </a:r>
          <a:endParaRPr lang="zh-TW" altLang="en-US"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63619B7F-1095-47B5-A290-BA9A78F4CC87}">
      <dgm:prSet phldrT="[文字]" custT="1"/>
      <dgm:spPr>
        <a:solidFill>
          <a:srgbClr val="92D050"/>
        </a:solidFill>
      </dgm:spPr>
      <dgm:t>
        <a:bodyPr/>
        <a:lstStyle/>
        <a:p>
          <a:endParaRPr lang="en-US" altLang="zh-TW" sz="2400" b="1" dirty="0">
            <a:solidFill>
              <a:schemeClr val="tx1"/>
            </a:solidFill>
          </a:endParaRPr>
        </a:p>
        <a:p>
          <a:r>
            <a:rPr lang="en-US" altLang="zh-TW" sz="2400" b="1" dirty="0">
              <a:solidFill>
                <a:schemeClr val="tx1"/>
              </a:solidFill>
            </a:rPr>
            <a:t>Real-time Semantic Segmentation</a:t>
          </a:r>
          <a:endParaRPr lang="zh-TW" altLang="zh-TW" sz="2400" b="1" dirty="0">
            <a:solidFill>
              <a:schemeClr val="tx1"/>
            </a:solidFill>
          </a:endParaRPr>
        </a:p>
        <a:p>
          <a:endParaRPr lang="zh-TW" altLang="en-US" sz="1800" b="1" dirty="0">
            <a:solidFill>
              <a:schemeClr val="tx1"/>
            </a:solidFill>
          </a:endParaRPr>
        </a:p>
      </dgm:t>
    </dgm:pt>
    <dgm:pt modelId="{92FFCBF7-60E6-434E-95EA-EA6B71B0A8E1}" type="parTrans" cxnId="{4ACBA346-CFB6-43A9-9118-6D6A6B823A5F}">
      <dgm:prSet/>
      <dgm:spPr/>
      <dgm:t>
        <a:bodyPr/>
        <a:lstStyle/>
        <a:p>
          <a:endParaRPr lang="zh-TW" altLang="en-US"/>
        </a:p>
      </dgm:t>
    </dgm:pt>
    <dgm:pt modelId="{3D8FFA1F-D897-433E-9186-34E5C178A528}" type="sibTrans" cxnId="{4ACBA346-CFB6-43A9-9118-6D6A6B823A5F}">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2"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16158" custScaleY="116073">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 modelId="{3C9B1ECB-26B7-4DB7-A6D3-F23D7368999F}" type="pres">
      <dgm:prSet presAssocID="{86E0A712-FDC0-480D-8DED-3D8164D0E2B6}" presName="vSp" presStyleCnt="0"/>
      <dgm:spPr/>
    </dgm:pt>
    <dgm:pt modelId="{49263EE5-7630-4983-A375-66D8F035CA14}" type="pres">
      <dgm:prSet presAssocID="{63619B7F-1095-47B5-A290-BA9A78F4CC87}" presName="horFlow" presStyleCnt="0"/>
      <dgm:spPr/>
    </dgm:pt>
    <dgm:pt modelId="{7437C1D1-CD37-4D77-AB03-5E4D2A4D2482}" type="pres">
      <dgm:prSet presAssocID="{63619B7F-1095-47B5-A290-BA9A78F4CC87}" presName="bigChev" presStyleLbl="node1" presStyleIdx="1" presStyleCnt="2" custScaleX="155290" custScaleY="68296" custLinFactX="33994" custLinFactNeighborX="100000" custLinFactNeighborY="-4014"/>
      <dgm:spPr>
        <a:prstGeom prst="flowChartTerminator">
          <a:avLst/>
        </a:prstGeom>
      </dgm:spPr>
    </dgm:pt>
  </dgm:ptLst>
  <dgm:cxnLst>
    <dgm:cxn modelId="{31D20703-B0EF-465A-AA11-1128D57D6546}" type="presOf" srcId="{86E0A712-FDC0-480D-8DED-3D8164D0E2B6}" destId="{E44A44A5-8E5C-4F6A-92FE-16C91A00780D}" srcOrd="0" destOrd="0" presId="urn:microsoft.com/office/officeart/2005/8/layout/lProcess3"/>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83AE8218-72BD-474F-9680-553D632FCAA7}" type="presOf" srcId="{63619B7F-1095-47B5-A290-BA9A78F4CC87}" destId="{7437C1D1-CD37-4D77-AB03-5E4D2A4D2482}"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4ACBA346-CFB6-43A9-9118-6D6A6B823A5F}" srcId="{CA0768C1-C9E0-4440-9A10-EFC0B685447E}" destId="{63619B7F-1095-47B5-A290-BA9A78F4CC87}" srcOrd="1" destOrd="0" parTransId="{92FFCBF7-60E6-434E-95EA-EA6B71B0A8E1}" sibTransId="{3D8FFA1F-D897-433E-9186-34E5C178A528}"/>
    <dgm:cxn modelId="{18BE7A47-16F0-4462-BBAF-02B21DD87058}"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C99B6B4F-30F8-4042-AFA0-E7CA0E965534}" type="presOf" srcId="{2F57766F-5F33-4009-B0C0-5A32EBEF2C90}" destId="{578C6BEE-4CEB-40C5-985D-DE38D41F609F}"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CA57CA99-25C3-4582-9F52-5C7960FF6C35}" type="presOf" srcId="{5E51F3FB-7F33-4CB0-9F55-47B3BB8F6B12}" destId="{1226D0F3-CA56-45F0-BA74-B3A71DA72CC6}" srcOrd="0" destOrd="0" presId="urn:microsoft.com/office/officeart/2005/8/layout/lProcess3"/>
    <dgm:cxn modelId="{E13DBCC6-0F14-40BC-B0B3-807CA540DAC8}" type="presOf" srcId="{629E0354-E71E-4929-A24C-40A3365CA749}" destId="{AA18F70D-1682-463D-B959-AE3F244C276B}" srcOrd="0" destOrd="0" presId="urn:microsoft.com/office/officeart/2005/8/layout/lProcess3"/>
    <dgm:cxn modelId="{977585CE-01E2-45C6-88D8-EAEE4B45F583}"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3844C9C8-4973-43E5-99C9-9AE4AB632998}" type="presParOf" srcId="{966EC53B-14F2-4F66-902B-1044A6D483E3}" destId="{E2654010-518E-45FF-8CC9-77AE7ADB1CDF}" srcOrd="0" destOrd="0" presId="urn:microsoft.com/office/officeart/2005/8/layout/lProcess3"/>
    <dgm:cxn modelId="{17E445D0-A103-4CE4-A678-E5BB99B1803C}" type="presParOf" srcId="{E2654010-518E-45FF-8CC9-77AE7ADB1CDF}" destId="{E44A44A5-8E5C-4F6A-92FE-16C91A00780D}" srcOrd="0" destOrd="0" presId="urn:microsoft.com/office/officeart/2005/8/layout/lProcess3"/>
    <dgm:cxn modelId="{54C81C73-159D-421D-A70E-1CA410EF57DC}" type="presParOf" srcId="{E2654010-518E-45FF-8CC9-77AE7ADB1CDF}" destId="{F0C4922C-6738-4944-A1B3-08E0AB3DEBC1}" srcOrd="1" destOrd="0" presId="urn:microsoft.com/office/officeart/2005/8/layout/lProcess3"/>
    <dgm:cxn modelId="{192209C3-8D07-49AB-B4CC-170EC6325D59}" type="presParOf" srcId="{E2654010-518E-45FF-8CC9-77AE7ADB1CDF}" destId="{1226D0F3-CA56-45F0-BA74-B3A71DA72CC6}" srcOrd="2" destOrd="0" presId="urn:microsoft.com/office/officeart/2005/8/layout/lProcess3"/>
    <dgm:cxn modelId="{6016FA8B-565B-4607-B6CA-9E4B2F46C525}" type="presParOf" srcId="{E2654010-518E-45FF-8CC9-77AE7ADB1CDF}" destId="{36CDA42C-C51A-4AF3-9115-08683D2AB50E}" srcOrd="3" destOrd="0" presId="urn:microsoft.com/office/officeart/2005/8/layout/lProcess3"/>
    <dgm:cxn modelId="{742D9BBD-9299-4C09-9648-8B00A352EB51}" type="presParOf" srcId="{E2654010-518E-45FF-8CC9-77AE7ADB1CDF}" destId="{97E331A8-A16C-45D9-B1AD-B8C7AB05E7EE}" srcOrd="4" destOrd="0" presId="urn:microsoft.com/office/officeart/2005/8/layout/lProcess3"/>
    <dgm:cxn modelId="{DFA86E05-5FF7-4AAC-9AF8-CC3A99F6F1ED}" type="presParOf" srcId="{E2654010-518E-45FF-8CC9-77AE7ADB1CDF}" destId="{61B8AD29-EA30-4A05-B721-6C2577166DFB}" srcOrd="5" destOrd="0" presId="urn:microsoft.com/office/officeart/2005/8/layout/lProcess3"/>
    <dgm:cxn modelId="{03E790E8-5998-44F7-BBBE-D3F10E208B17}" type="presParOf" srcId="{E2654010-518E-45FF-8CC9-77AE7ADB1CDF}" destId="{C313661E-23EB-4D29-9D8A-EC48CD3CEC75}" srcOrd="6" destOrd="0" presId="urn:microsoft.com/office/officeart/2005/8/layout/lProcess3"/>
    <dgm:cxn modelId="{DABAE13F-EEBD-475C-A31A-F5034023F08E}" type="presParOf" srcId="{E2654010-518E-45FF-8CC9-77AE7ADB1CDF}" destId="{87172F92-DDA5-48AD-8535-FABBFE9D174B}" srcOrd="7" destOrd="0" presId="urn:microsoft.com/office/officeart/2005/8/layout/lProcess3"/>
    <dgm:cxn modelId="{57FE6DBD-CC5F-43B9-8A94-DD55264CAFCF}" type="presParOf" srcId="{E2654010-518E-45FF-8CC9-77AE7ADB1CDF}" destId="{AA18F70D-1682-463D-B959-AE3F244C276B}" srcOrd="8" destOrd="0" presId="urn:microsoft.com/office/officeart/2005/8/layout/lProcess3"/>
    <dgm:cxn modelId="{B31F6999-4985-4BE5-A301-67C485C3C326}" type="presParOf" srcId="{E2654010-518E-45FF-8CC9-77AE7ADB1CDF}" destId="{24947A6B-D463-438F-926E-25DEE17DE203}" srcOrd="9" destOrd="0" presId="urn:microsoft.com/office/officeart/2005/8/layout/lProcess3"/>
    <dgm:cxn modelId="{B85BF479-2DCF-4EAC-9AAB-B1359B37FC09}" type="presParOf" srcId="{E2654010-518E-45FF-8CC9-77AE7ADB1CDF}" destId="{578C6BEE-4CEB-40C5-985D-DE38D41F609F}" srcOrd="10" destOrd="0" presId="urn:microsoft.com/office/officeart/2005/8/layout/lProcess3"/>
    <dgm:cxn modelId="{06E52837-00F6-4E9E-9504-B8F92A1C5730}" type="presParOf" srcId="{966EC53B-14F2-4F66-902B-1044A6D483E3}" destId="{3C9B1ECB-26B7-4DB7-A6D3-F23D7368999F}" srcOrd="1" destOrd="0" presId="urn:microsoft.com/office/officeart/2005/8/layout/lProcess3"/>
    <dgm:cxn modelId="{3CAE0346-6403-4E57-8BD9-E8E7D0479DC6}" type="presParOf" srcId="{966EC53B-14F2-4F66-902B-1044A6D483E3}" destId="{49263EE5-7630-4983-A375-66D8F035CA14}" srcOrd="2" destOrd="0" presId="urn:microsoft.com/office/officeart/2005/8/layout/lProcess3"/>
    <dgm:cxn modelId="{A2CCD8E8-C2E6-481C-B091-38AF277F079D}" type="presParOf" srcId="{49263EE5-7630-4983-A375-66D8F035CA14}" destId="{7437C1D1-CD37-4D77-AB03-5E4D2A4D248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2400" b="1" dirty="0">
              <a:solidFill>
                <a:schemeClr val="tx1"/>
              </a:solidFill>
            </a:rPr>
            <a:t>Related works</a:t>
          </a:r>
          <a:endParaRPr lang="zh-TW" altLang="en-US" sz="2400" b="1"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dgm:spPr/>
      <dgm:t>
        <a:bodyPr/>
        <a:lstStyle/>
        <a:p>
          <a:r>
            <a:rPr lang="en-US" altLang="zh-TW" b="0" dirty="0">
              <a:solidFill>
                <a:schemeClr val="tx1"/>
              </a:solidFill>
            </a:rPr>
            <a:t>Methods</a:t>
          </a:r>
          <a:endParaRPr lang="zh-TW" altLang="en-US"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63619B7F-1095-47B5-A290-BA9A78F4CC87}">
      <dgm:prSet phldrT="[文字]" custT="1"/>
      <dgm:spPr>
        <a:solidFill>
          <a:srgbClr val="92D050"/>
        </a:solidFill>
      </dgm:spPr>
      <dgm:t>
        <a:bodyPr/>
        <a:lstStyle/>
        <a:p>
          <a:endParaRPr lang="en-US" altLang="zh-TW" sz="1800" b="1" dirty="0">
            <a:solidFill>
              <a:schemeClr val="tx1"/>
            </a:solidFill>
          </a:endParaRPr>
        </a:p>
        <a:p>
          <a:r>
            <a:rPr lang="en-US" altLang="zh-TW" sz="2400" b="1" dirty="0">
              <a:solidFill>
                <a:schemeClr val="tx1"/>
              </a:solidFill>
            </a:rPr>
            <a:t>Spatial Pyramid Pooling</a:t>
          </a:r>
          <a:endParaRPr lang="zh-TW" altLang="zh-TW" sz="2400" b="1" dirty="0">
            <a:solidFill>
              <a:schemeClr val="tx1"/>
            </a:solidFill>
          </a:endParaRPr>
        </a:p>
        <a:p>
          <a:endParaRPr lang="zh-TW" altLang="en-US" sz="1800" b="1" dirty="0">
            <a:solidFill>
              <a:schemeClr val="tx1"/>
            </a:solidFill>
          </a:endParaRPr>
        </a:p>
      </dgm:t>
    </dgm:pt>
    <dgm:pt modelId="{92FFCBF7-60E6-434E-95EA-EA6B71B0A8E1}" type="parTrans" cxnId="{4ACBA346-CFB6-43A9-9118-6D6A6B823A5F}">
      <dgm:prSet/>
      <dgm:spPr/>
      <dgm:t>
        <a:bodyPr/>
        <a:lstStyle/>
        <a:p>
          <a:endParaRPr lang="zh-TW" altLang="en-US"/>
        </a:p>
      </dgm:t>
    </dgm:pt>
    <dgm:pt modelId="{3D8FFA1F-D897-433E-9186-34E5C178A528}" type="sibTrans" cxnId="{4ACBA346-CFB6-43A9-9118-6D6A6B823A5F}">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2"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16158" custScaleY="116073">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 modelId="{3C9B1ECB-26B7-4DB7-A6D3-F23D7368999F}" type="pres">
      <dgm:prSet presAssocID="{86E0A712-FDC0-480D-8DED-3D8164D0E2B6}" presName="vSp" presStyleCnt="0"/>
      <dgm:spPr/>
    </dgm:pt>
    <dgm:pt modelId="{49263EE5-7630-4983-A375-66D8F035CA14}" type="pres">
      <dgm:prSet presAssocID="{63619B7F-1095-47B5-A290-BA9A78F4CC87}" presName="horFlow" presStyleCnt="0"/>
      <dgm:spPr/>
    </dgm:pt>
    <dgm:pt modelId="{7437C1D1-CD37-4D77-AB03-5E4D2A4D2482}" type="pres">
      <dgm:prSet presAssocID="{63619B7F-1095-47B5-A290-BA9A78F4CC87}" presName="bigChev" presStyleLbl="node1" presStyleIdx="1" presStyleCnt="2" custScaleX="155290" custScaleY="68296" custLinFactX="33994" custLinFactNeighborX="100000" custLinFactNeighborY="-4014"/>
      <dgm:spPr>
        <a:prstGeom prst="flowChartTerminator">
          <a:avLst/>
        </a:prstGeom>
      </dgm:spPr>
    </dgm:pt>
  </dgm:ptLst>
  <dgm:cxnLst>
    <dgm:cxn modelId="{31D20703-B0EF-465A-AA11-1128D57D6546}" type="presOf" srcId="{86E0A712-FDC0-480D-8DED-3D8164D0E2B6}" destId="{E44A44A5-8E5C-4F6A-92FE-16C91A00780D}" srcOrd="0" destOrd="0" presId="urn:microsoft.com/office/officeart/2005/8/layout/lProcess3"/>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83AE8218-72BD-474F-9680-553D632FCAA7}" type="presOf" srcId="{63619B7F-1095-47B5-A290-BA9A78F4CC87}" destId="{7437C1D1-CD37-4D77-AB03-5E4D2A4D2482}"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4ACBA346-CFB6-43A9-9118-6D6A6B823A5F}" srcId="{CA0768C1-C9E0-4440-9A10-EFC0B685447E}" destId="{63619B7F-1095-47B5-A290-BA9A78F4CC87}" srcOrd="1" destOrd="0" parTransId="{92FFCBF7-60E6-434E-95EA-EA6B71B0A8E1}" sibTransId="{3D8FFA1F-D897-433E-9186-34E5C178A528}"/>
    <dgm:cxn modelId="{18BE7A47-16F0-4462-BBAF-02B21DD87058}"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C99B6B4F-30F8-4042-AFA0-E7CA0E965534}" type="presOf" srcId="{2F57766F-5F33-4009-B0C0-5A32EBEF2C90}" destId="{578C6BEE-4CEB-40C5-985D-DE38D41F609F}"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CA57CA99-25C3-4582-9F52-5C7960FF6C35}" type="presOf" srcId="{5E51F3FB-7F33-4CB0-9F55-47B3BB8F6B12}" destId="{1226D0F3-CA56-45F0-BA74-B3A71DA72CC6}" srcOrd="0" destOrd="0" presId="urn:microsoft.com/office/officeart/2005/8/layout/lProcess3"/>
    <dgm:cxn modelId="{E13DBCC6-0F14-40BC-B0B3-807CA540DAC8}" type="presOf" srcId="{629E0354-E71E-4929-A24C-40A3365CA749}" destId="{AA18F70D-1682-463D-B959-AE3F244C276B}" srcOrd="0" destOrd="0" presId="urn:microsoft.com/office/officeart/2005/8/layout/lProcess3"/>
    <dgm:cxn modelId="{977585CE-01E2-45C6-88D8-EAEE4B45F583}"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3844C9C8-4973-43E5-99C9-9AE4AB632998}" type="presParOf" srcId="{966EC53B-14F2-4F66-902B-1044A6D483E3}" destId="{E2654010-518E-45FF-8CC9-77AE7ADB1CDF}" srcOrd="0" destOrd="0" presId="urn:microsoft.com/office/officeart/2005/8/layout/lProcess3"/>
    <dgm:cxn modelId="{17E445D0-A103-4CE4-A678-E5BB99B1803C}" type="presParOf" srcId="{E2654010-518E-45FF-8CC9-77AE7ADB1CDF}" destId="{E44A44A5-8E5C-4F6A-92FE-16C91A00780D}" srcOrd="0" destOrd="0" presId="urn:microsoft.com/office/officeart/2005/8/layout/lProcess3"/>
    <dgm:cxn modelId="{54C81C73-159D-421D-A70E-1CA410EF57DC}" type="presParOf" srcId="{E2654010-518E-45FF-8CC9-77AE7ADB1CDF}" destId="{F0C4922C-6738-4944-A1B3-08E0AB3DEBC1}" srcOrd="1" destOrd="0" presId="urn:microsoft.com/office/officeart/2005/8/layout/lProcess3"/>
    <dgm:cxn modelId="{192209C3-8D07-49AB-B4CC-170EC6325D59}" type="presParOf" srcId="{E2654010-518E-45FF-8CC9-77AE7ADB1CDF}" destId="{1226D0F3-CA56-45F0-BA74-B3A71DA72CC6}" srcOrd="2" destOrd="0" presId="urn:microsoft.com/office/officeart/2005/8/layout/lProcess3"/>
    <dgm:cxn modelId="{6016FA8B-565B-4607-B6CA-9E4B2F46C525}" type="presParOf" srcId="{E2654010-518E-45FF-8CC9-77AE7ADB1CDF}" destId="{36CDA42C-C51A-4AF3-9115-08683D2AB50E}" srcOrd="3" destOrd="0" presId="urn:microsoft.com/office/officeart/2005/8/layout/lProcess3"/>
    <dgm:cxn modelId="{742D9BBD-9299-4C09-9648-8B00A352EB51}" type="presParOf" srcId="{E2654010-518E-45FF-8CC9-77AE7ADB1CDF}" destId="{97E331A8-A16C-45D9-B1AD-B8C7AB05E7EE}" srcOrd="4" destOrd="0" presId="urn:microsoft.com/office/officeart/2005/8/layout/lProcess3"/>
    <dgm:cxn modelId="{DFA86E05-5FF7-4AAC-9AF8-CC3A99F6F1ED}" type="presParOf" srcId="{E2654010-518E-45FF-8CC9-77AE7ADB1CDF}" destId="{61B8AD29-EA30-4A05-B721-6C2577166DFB}" srcOrd="5" destOrd="0" presId="urn:microsoft.com/office/officeart/2005/8/layout/lProcess3"/>
    <dgm:cxn modelId="{03E790E8-5998-44F7-BBBE-D3F10E208B17}" type="presParOf" srcId="{E2654010-518E-45FF-8CC9-77AE7ADB1CDF}" destId="{C313661E-23EB-4D29-9D8A-EC48CD3CEC75}" srcOrd="6" destOrd="0" presId="urn:microsoft.com/office/officeart/2005/8/layout/lProcess3"/>
    <dgm:cxn modelId="{DABAE13F-EEBD-475C-A31A-F5034023F08E}" type="presParOf" srcId="{E2654010-518E-45FF-8CC9-77AE7ADB1CDF}" destId="{87172F92-DDA5-48AD-8535-FABBFE9D174B}" srcOrd="7" destOrd="0" presId="urn:microsoft.com/office/officeart/2005/8/layout/lProcess3"/>
    <dgm:cxn modelId="{57FE6DBD-CC5F-43B9-8A94-DD55264CAFCF}" type="presParOf" srcId="{E2654010-518E-45FF-8CC9-77AE7ADB1CDF}" destId="{AA18F70D-1682-463D-B959-AE3F244C276B}" srcOrd="8" destOrd="0" presId="urn:microsoft.com/office/officeart/2005/8/layout/lProcess3"/>
    <dgm:cxn modelId="{B31F6999-4985-4BE5-A301-67C485C3C326}" type="presParOf" srcId="{E2654010-518E-45FF-8CC9-77AE7ADB1CDF}" destId="{24947A6B-D463-438F-926E-25DEE17DE203}" srcOrd="9" destOrd="0" presId="urn:microsoft.com/office/officeart/2005/8/layout/lProcess3"/>
    <dgm:cxn modelId="{B85BF479-2DCF-4EAC-9AAB-B1359B37FC09}" type="presParOf" srcId="{E2654010-518E-45FF-8CC9-77AE7ADB1CDF}" destId="{578C6BEE-4CEB-40C5-985D-DE38D41F609F}" srcOrd="10" destOrd="0" presId="urn:microsoft.com/office/officeart/2005/8/layout/lProcess3"/>
    <dgm:cxn modelId="{06E52837-00F6-4E9E-9504-B8F92A1C5730}" type="presParOf" srcId="{966EC53B-14F2-4F66-902B-1044A6D483E3}" destId="{3C9B1ECB-26B7-4DB7-A6D3-F23D7368999F}" srcOrd="1" destOrd="0" presId="urn:microsoft.com/office/officeart/2005/8/layout/lProcess3"/>
    <dgm:cxn modelId="{3CAE0346-6403-4E57-8BD9-E8E7D0479DC6}" type="presParOf" srcId="{966EC53B-14F2-4F66-902B-1044A6D483E3}" destId="{49263EE5-7630-4983-A375-66D8F035CA14}" srcOrd="2" destOrd="0" presId="urn:microsoft.com/office/officeart/2005/8/layout/lProcess3"/>
    <dgm:cxn modelId="{A2CCD8E8-C2E6-481C-B091-38AF277F079D}" type="presParOf" srcId="{49263EE5-7630-4983-A375-66D8F035CA14}" destId="{7437C1D1-CD37-4D77-AB03-5E4D2A4D248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2400" b="1" dirty="0">
              <a:solidFill>
                <a:schemeClr val="tx1"/>
              </a:solidFill>
            </a:rPr>
            <a:t>Methods</a:t>
          </a:r>
          <a:endParaRPr lang="zh-TW" altLang="en-US" sz="2400" b="1"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12756" custScaleY="11267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2400" b="1" dirty="0">
              <a:solidFill>
                <a:schemeClr val="tx1"/>
              </a:solidFill>
            </a:rPr>
            <a:t>Methods</a:t>
          </a:r>
          <a:endParaRPr lang="zh-TW" altLang="en-US" sz="2400" b="1"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12756" custScaleY="11267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2400" b="1" dirty="0">
              <a:solidFill>
                <a:schemeClr val="tx1"/>
              </a:solidFill>
            </a:rPr>
            <a:t>Methods</a:t>
          </a:r>
          <a:endParaRPr lang="zh-TW" altLang="en-US" sz="2400" b="1"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C38CEC9D-F42A-45BE-A51A-0C09DE3BB57C}">
      <dgm:prSet phldrT="[文字]" custT="1"/>
      <dgm:spPr>
        <a:solidFill>
          <a:srgbClr val="92D050"/>
        </a:solidFill>
      </dgm:spPr>
      <dgm:t>
        <a:bodyPr/>
        <a:lstStyle/>
        <a:p>
          <a:r>
            <a:rPr lang="en-US" altLang="zh-TW" sz="2400" b="1" dirty="0">
              <a:solidFill>
                <a:schemeClr val="tx1"/>
              </a:solidFill>
            </a:rPr>
            <a:t>Dual Attention Block</a:t>
          </a:r>
          <a:endParaRPr lang="zh-TW" altLang="en-US" sz="2400" b="1" dirty="0">
            <a:solidFill>
              <a:schemeClr val="tx1"/>
            </a:solidFill>
          </a:endParaRPr>
        </a:p>
      </dgm:t>
    </dgm:pt>
    <dgm:pt modelId="{F78D8206-292E-48C9-AA59-0A3C72214573}" type="parTrans" cxnId="{8294F0E4-0C0B-43CB-AE8E-58FBDA6970D5}">
      <dgm:prSet/>
      <dgm:spPr/>
      <dgm:t>
        <a:bodyPr/>
        <a:lstStyle/>
        <a:p>
          <a:endParaRPr lang="zh-TW" altLang="en-US"/>
        </a:p>
      </dgm:t>
    </dgm:pt>
    <dgm:pt modelId="{F809EE07-2CE6-49EF-95A9-13FCC2F51E3F}" type="sibTrans" cxnId="{8294F0E4-0C0B-43CB-AE8E-58FBDA6970D5}">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2"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12756" custScaleY="11267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 modelId="{3C9B1ECB-26B7-4DB7-A6D3-F23D7368999F}" type="pres">
      <dgm:prSet presAssocID="{86E0A712-FDC0-480D-8DED-3D8164D0E2B6}" presName="vSp" presStyleCnt="0"/>
      <dgm:spPr/>
    </dgm:pt>
    <dgm:pt modelId="{F826C66A-D5AA-40AC-9D10-04157D0E9B78}" type="pres">
      <dgm:prSet presAssocID="{C38CEC9D-F42A-45BE-A51A-0C09DE3BB57C}" presName="horFlow" presStyleCnt="0"/>
      <dgm:spPr/>
    </dgm:pt>
    <dgm:pt modelId="{660A7C2B-3DFE-46F6-8314-099F3AB0D9DC}" type="pres">
      <dgm:prSet presAssocID="{C38CEC9D-F42A-45BE-A51A-0C09DE3BB57C}" presName="bigChev" presStyleLbl="node1" presStyleIdx="1" presStyleCnt="2" custScaleX="191107" custScaleY="67610" custLinFactX="96793" custLinFactNeighborX="100000" custLinFactNeighborY="3009"/>
      <dgm:spPr>
        <a:prstGeom prst="flowChartTerminator">
          <a:avLst/>
        </a:prstGeom>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04386F8A-808E-4092-A6DD-1F85B08CF4B9}" type="presOf" srcId="{C38CEC9D-F42A-45BE-A51A-0C09DE3BB57C}" destId="{660A7C2B-3DFE-46F6-8314-099F3AB0D9DC}"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8294F0E4-0C0B-43CB-AE8E-58FBDA6970D5}" srcId="{CA0768C1-C9E0-4440-9A10-EFC0B685447E}" destId="{C38CEC9D-F42A-45BE-A51A-0C09DE3BB57C}" srcOrd="1" destOrd="0" parTransId="{F78D8206-292E-48C9-AA59-0A3C72214573}" sibTransId="{F809EE07-2CE6-49EF-95A9-13FCC2F51E3F}"/>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 modelId="{387CC1E7-C2BA-42E2-A69A-9EF7E91E0458}" type="presParOf" srcId="{966EC53B-14F2-4F66-902B-1044A6D483E3}" destId="{3C9B1ECB-26B7-4DB7-A6D3-F23D7368999F}" srcOrd="1" destOrd="0" presId="urn:microsoft.com/office/officeart/2005/8/layout/lProcess3"/>
    <dgm:cxn modelId="{B6BA447E-2EE7-4A71-BF63-F962A42C4333}" type="presParOf" srcId="{966EC53B-14F2-4F66-902B-1044A6D483E3}" destId="{F826C66A-D5AA-40AC-9D10-04157D0E9B78}" srcOrd="2" destOrd="0" presId="urn:microsoft.com/office/officeart/2005/8/layout/lProcess3"/>
    <dgm:cxn modelId="{82B173CE-4AC3-4717-B5A9-3A35CEA2CF9A}" type="presParOf" srcId="{F826C66A-D5AA-40AC-9D10-04157D0E9B78}" destId="{660A7C2B-3DFE-46F6-8314-099F3AB0D9DC}"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2400" b="1" dirty="0">
              <a:solidFill>
                <a:schemeClr val="tx1"/>
              </a:solidFill>
            </a:rPr>
            <a:t>Methods</a:t>
          </a:r>
          <a:endParaRPr lang="zh-TW" altLang="en-US" sz="2400" b="1"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C38CEC9D-F42A-45BE-A51A-0C09DE3BB57C}">
      <dgm:prSet phldrT="[文字]" custT="1"/>
      <dgm:spPr>
        <a:solidFill>
          <a:srgbClr val="92D050"/>
        </a:solidFill>
      </dgm:spPr>
      <dgm:t>
        <a:bodyPr/>
        <a:lstStyle/>
        <a:p>
          <a:endParaRPr lang="en-US" altLang="zh-TW" sz="2400" b="1" dirty="0">
            <a:solidFill>
              <a:schemeClr val="tx1"/>
            </a:solidFill>
          </a:endParaRPr>
        </a:p>
        <a:p>
          <a:r>
            <a:rPr lang="en-US" altLang="zh-TW" sz="2400" b="1" dirty="0">
              <a:solidFill>
                <a:schemeClr val="tx1"/>
              </a:solidFill>
            </a:rPr>
            <a:t>Refine Residual Block</a:t>
          </a:r>
          <a:endParaRPr lang="zh-TW" altLang="zh-TW" sz="2400" b="1" dirty="0">
            <a:solidFill>
              <a:schemeClr val="tx1"/>
            </a:solidFill>
          </a:endParaRPr>
        </a:p>
        <a:p>
          <a:endParaRPr lang="zh-TW" altLang="en-US" sz="2400" b="1" dirty="0">
            <a:solidFill>
              <a:schemeClr val="tx1"/>
            </a:solidFill>
          </a:endParaRPr>
        </a:p>
      </dgm:t>
    </dgm:pt>
    <dgm:pt modelId="{F78D8206-292E-48C9-AA59-0A3C72214573}" type="parTrans" cxnId="{8294F0E4-0C0B-43CB-AE8E-58FBDA6970D5}">
      <dgm:prSet/>
      <dgm:spPr/>
      <dgm:t>
        <a:bodyPr/>
        <a:lstStyle/>
        <a:p>
          <a:endParaRPr lang="zh-TW" altLang="en-US"/>
        </a:p>
      </dgm:t>
    </dgm:pt>
    <dgm:pt modelId="{F809EE07-2CE6-49EF-95A9-13FCC2F51E3F}" type="sibTrans" cxnId="{8294F0E4-0C0B-43CB-AE8E-58FBDA6970D5}">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2"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12756" custScaleY="11267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 modelId="{3C9B1ECB-26B7-4DB7-A6D3-F23D7368999F}" type="pres">
      <dgm:prSet presAssocID="{86E0A712-FDC0-480D-8DED-3D8164D0E2B6}" presName="vSp" presStyleCnt="0"/>
      <dgm:spPr/>
    </dgm:pt>
    <dgm:pt modelId="{F826C66A-D5AA-40AC-9D10-04157D0E9B78}" type="pres">
      <dgm:prSet presAssocID="{C38CEC9D-F42A-45BE-A51A-0C09DE3BB57C}" presName="horFlow" presStyleCnt="0"/>
      <dgm:spPr/>
    </dgm:pt>
    <dgm:pt modelId="{660A7C2B-3DFE-46F6-8314-099F3AB0D9DC}" type="pres">
      <dgm:prSet presAssocID="{C38CEC9D-F42A-45BE-A51A-0C09DE3BB57C}" presName="bigChev" presStyleLbl="node1" presStyleIdx="1" presStyleCnt="2" custScaleX="139405" custScaleY="71798" custLinFactX="96793" custLinFactNeighborX="100000" custLinFactNeighborY="3009"/>
      <dgm:spPr>
        <a:prstGeom prst="flowChartTerminator">
          <a:avLst/>
        </a:prstGeom>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04386F8A-808E-4092-A6DD-1F85B08CF4B9}" type="presOf" srcId="{C38CEC9D-F42A-45BE-A51A-0C09DE3BB57C}" destId="{660A7C2B-3DFE-46F6-8314-099F3AB0D9DC}"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8294F0E4-0C0B-43CB-AE8E-58FBDA6970D5}" srcId="{CA0768C1-C9E0-4440-9A10-EFC0B685447E}" destId="{C38CEC9D-F42A-45BE-A51A-0C09DE3BB57C}" srcOrd="1" destOrd="0" parTransId="{F78D8206-292E-48C9-AA59-0A3C72214573}" sibTransId="{F809EE07-2CE6-49EF-95A9-13FCC2F51E3F}"/>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 modelId="{387CC1E7-C2BA-42E2-A69A-9EF7E91E0458}" type="presParOf" srcId="{966EC53B-14F2-4F66-902B-1044A6D483E3}" destId="{3C9B1ECB-26B7-4DB7-A6D3-F23D7368999F}" srcOrd="1" destOrd="0" presId="urn:microsoft.com/office/officeart/2005/8/layout/lProcess3"/>
    <dgm:cxn modelId="{B6BA447E-2EE7-4A71-BF63-F962A42C4333}" type="presParOf" srcId="{966EC53B-14F2-4F66-902B-1044A6D483E3}" destId="{F826C66A-D5AA-40AC-9D10-04157D0E9B78}" srcOrd="2" destOrd="0" presId="urn:microsoft.com/office/officeart/2005/8/layout/lProcess3"/>
    <dgm:cxn modelId="{82B173CE-4AC3-4717-B5A9-3A35CEA2CF9A}" type="presParOf" srcId="{F826C66A-D5AA-40AC-9D10-04157D0E9B78}" destId="{660A7C2B-3DFE-46F6-8314-099F3AB0D9DC}"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2400" b="1" dirty="0">
              <a:solidFill>
                <a:schemeClr val="tx1"/>
              </a:solidFill>
            </a:rPr>
            <a:t>Methods</a:t>
          </a:r>
          <a:endParaRPr lang="zh-TW" altLang="en-US" sz="2400" b="1"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C38CEC9D-F42A-45BE-A51A-0C09DE3BB57C}">
      <dgm:prSet phldrT="[文字]" custT="1"/>
      <dgm:spPr>
        <a:solidFill>
          <a:srgbClr val="92D050"/>
        </a:solidFill>
      </dgm:spPr>
      <dgm:t>
        <a:bodyPr/>
        <a:lstStyle/>
        <a:p>
          <a:endParaRPr lang="en-US" altLang="zh-TW" sz="2400" b="1" dirty="0">
            <a:solidFill>
              <a:schemeClr val="tx1"/>
            </a:solidFill>
          </a:endParaRPr>
        </a:p>
        <a:p>
          <a:r>
            <a:rPr lang="en-US" altLang="zh-TW" sz="2200" b="1" dirty="0">
              <a:solidFill>
                <a:schemeClr val="tx1"/>
              </a:solidFill>
            </a:rPr>
            <a:t>Feature Fusion Module</a:t>
          </a:r>
          <a:endParaRPr lang="zh-TW" altLang="zh-TW" sz="2200" b="1" dirty="0">
            <a:solidFill>
              <a:schemeClr val="tx1"/>
            </a:solidFill>
          </a:endParaRPr>
        </a:p>
        <a:p>
          <a:endParaRPr lang="zh-TW" altLang="en-US" sz="2400" b="1" dirty="0">
            <a:solidFill>
              <a:schemeClr val="tx1"/>
            </a:solidFill>
          </a:endParaRPr>
        </a:p>
      </dgm:t>
    </dgm:pt>
    <dgm:pt modelId="{F78D8206-292E-48C9-AA59-0A3C72214573}" type="parTrans" cxnId="{8294F0E4-0C0B-43CB-AE8E-58FBDA6970D5}">
      <dgm:prSet/>
      <dgm:spPr/>
      <dgm:t>
        <a:bodyPr/>
        <a:lstStyle/>
        <a:p>
          <a:endParaRPr lang="zh-TW" altLang="en-US"/>
        </a:p>
      </dgm:t>
    </dgm:pt>
    <dgm:pt modelId="{F809EE07-2CE6-49EF-95A9-13FCC2F51E3F}" type="sibTrans" cxnId="{8294F0E4-0C0B-43CB-AE8E-58FBDA6970D5}">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2"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12756" custScaleY="11267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 modelId="{3C9B1ECB-26B7-4DB7-A6D3-F23D7368999F}" type="pres">
      <dgm:prSet presAssocID="{86E0A712-FDC0-480D-8DED-3D8164D0E2B6}" presName="vSp" presStyleCnt="0"/>
      <dgm:spPr/>
    </dgm:pt>
    <dgm:pt modelId="{F826C66A-D5AA-40AC-9D10-04157D0E9B78}" type="pres">
      <dgm:prSet presAssocID="{C38CEC9D-F42A-45BE-A51A-0C09DE3BB57C}" presName="horFlow" presStyleCnt="0"/>
      <dgm:spPr/>
    </dgm:pt>
    <dgm:pt modelId="{660A7C2B-3DFE-46F6-8314-099F3AB0D9DC}" type="pres">
      <dgm:prSet presAssocID="{C38CEC9D-F42A-45BE-A51A-0C09DE3BB57C}" presName="bigChev" presStyleLbl="node1" presStyleIdx="1" presStyleCnt="2" custScaleX="139405" custScaleY="71798" custLinFactX="96793" custLinFactNeighborX="100000" custLinFactNeighborY="3009"/>
      <dgm:spPr>
        <a:prstGeom prst="flowChartTerminator">
          <a:avLst/>
        </a:prstGeom>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04386F8A-808E-4092-A6DD-1F85B08CF4B9}" type="presOf" srcId="{C38CEC9D-F42A-45BE-A51A-0C09DE3BB57C}" destId="{660A7C2B-3DFE-46F6-8314-099F3AB0D9DC}"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8294F0E4-0C0B-43CB-AE8E-58FBDA6970D5}" srcId="{CA0768C1-C9E0-4440-9A10-EFC0B685447E}" destId="{C38CEC9D-F42A-45BE-A51A-0C09DE3BB57C}" srcOrd="1" destOrd="0" parTransId="{F78D8206-292E-48C9-AA59-0A3C72214573}" sibTransId="{F809EE07-2CE6-49EF-95A9-13FCC2F51E3F}"/>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 modelId="{387CC1E7-C2BA-42E2-A69A-9EF7E91E0458}" type="presParOf" srcId="{966EC53B-14F2-4F66-902B-1044A6D483E3}" destId="{3C9B1ECB-26B7-4DB7-A6D3-F23D7368999F}" srcOrd="1" destOrd="0" presId="urn:microsoft.com/office/officeart/2005/8/layout/lProcess3"/>
    <dgm:cxn modelId="{B6BA447E-2EE7-4A71-BF63-F962A42C4333}" type="presParOf" srcId="{966EC53B-14F2-4F66-902B-1044A6D483E3}" destId="{F826C66A-D5AA-40AC-9D10-04157D0E9B78}" srcOrd="2" destOrd="0" presId="urn:microsoft.com/office/officeart/2005/8/layout/lProcess3"/>
    <dgm:cxn modelId="{82B173CE-4AC3-4717-B5A9-3A35CEA2CF9A}" type="presParOf" srcId="{F826C66A-D5AA-40AC-9D10-04157D0E9B78}" destId="{660A7C2B-3DFE-46F6-8314-099F3AB0D9DC}" srcOrd="0" destOrd="0" presId="urn:microsoft.com/office/officeart/2005/8/layout/l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2400" b="1" dirty="0">
              <a:solidFill>
                <a:schemeClr val="tx1"/>
              </a:solidFill>
            </a:rPr>
            <a:t>Methods</a:t>
          </a:r>
          <a:endParaRPr lang="zh-TW" altLang="en-US" sz="2400" b="1"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C38CEC9D-F42A-45BE-A51A-0C09DE3BB57C}">
      <dgm:prSet phldrT="[文字]" custT="1"/>
      <dgm:spPr>
        <a:solidFill>
          <a:srgbClr val="92D050"/>
        </a:solidFill>
      </dgm:spPr>
      <dgm:t>
        <a:bodyPr/>
        <a:lstStyle/>
        <a:p>
          <a:endParaRPr lang="en-US" altLang="zh-TW" sz="2400" b="1" dirty="0">
            <a:solidFill>
              <a:schemeClr val="tx1"/>
            </a:solidFill>
          </a:endParaRPr>
        </a:p>
        <a:p>
          <a:r>
            <a:rPr lang="en-US" altLang="zh-TW" sz="2400" b="1" dirty="0">
              <a:solidFill>
                <a:schemeClr val="tx1"/>
              </a:solidFill>
            </a:rPr>
            <a:t>Loss Function</a:t>
          </a:r>
          <a:endParaRPr lang="zh-TW" altLang="zh-TW" sz="2400" b="1" dirty="0">
            <a:solidFill>
              <a:schemeClr val="tx1"/>
            </a:solidFill>
          </a:endParaRPr>
        </a:p>
        <a:p>
          <a:endParaRPr lang="zh-TW" altLang="en-US" sz="2400" b="1" dirty="0">
            <a:solidFill>
              <a:schemeClr val="tx1"/>
            </a:solidFill>
          </a:endParaRPr>
        </a:p>
      </dgm:t>
    </dgm:pt>
    <dgm:pt modelId="{F78D8206-292E-48C9-AA59-0A3C72214573}" type="parTrans" cxnId="{8294F0E4-0C0B-43CB-AE8E-58FBDA6970D5}">
      <dgm:prSet/>
      <dgm:spPr/>
      <dgm:t>
        <a:bodyPr/>
        <a:lstStyle/>
        <a:p>
          <a:endParaRPr lang="zh-TW" altLang="en-US"/>
        </a:p>
      </dgm:t>
    </dgm:pt>
    <dgm:pt modelId="{F809EE07-2CE6-49EF-95A9-13FCC2F51E3F}" type="sibTrans" cxnId="{8294F0E4-0C0B-43CB-AE8E-58FBDA6970D5}">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2"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12756" custScaleY="11267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 modelId="{3C9B1ECB-26B7-4DB7-A6D3-F23D7368999F}" type="pres">
      <dgm:prSet presAssocID="{86E0A712-FDC0-480D-8DED-3D8164D0E2B6}" presName="vSp" presStyleCnt="0"/>
      <dgm:spPr/>
    </dgm:pt>
    <dgm:pt modelId="{F826C66A-D5AA-40AC-9D10-04157D0E9B78}" type="pres">
      <dgm:prSet presAssocID="{C38CEC9D-F42A-45BE-A51A-0C09DE3BB57C}" presName="horFlow" presStyleCnt="0"/>
      <dgm:spPr/>
    </dgm:pt>
    <dgm:pt modelId="{660A7C2B-3DFE-46F6-8314-099F3AB0D9DC}" type="pres">
      <dgm:prSet presAssocID="{C38CEC9D-F42A-45BE-A51A-0C09DE3BB57C}" presName="bigChev" presStyleLbl="node1" presStyleIdx="1" presStyleCnt="2" custScaleX="139405" custScaleY="71798" custLinFactX="96793" custLinFactNeighborX="100000" custLinFactNeighborY="3009"/>
      <dgm:spPr>
        <a:prstGeom prst="flowChartTerminator">
          <a:avLst/>
        </a:prstGeom>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04386F8A-808E-4092-A6DD-1F85B08CF4B9}" type="presOf" srcId="{C38CEC9D-F42A-45BE-A51A-0C09DE3BB57C}" destId="{660A7C2B-3DFE-46F6-8314-099F3AB0D9DC}"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8294F0E4-0C0B-43CB-AE8E-58FBDA6970D5}" srcId="{CA0768C1-C9E0-4440-9A10-EFC0B685447E}" destId="{C38CEC9D-F42A-45BE-A51A-0C09DE3BB57C}" srcOrd="1" destOrd="0" parTransId="{F78D8206-292E-48C9-AA59-0A3C72214573}" sibTransId="{F809EE07-2CE6-49EF-95A9-13FCC2F51E3F}"/>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 modelId="{387CC1E7-C2BA-42E2-A69A-9EF7E91E0458}" type="presParOf" srcId="{966EC53B-14F2-4F66-902B-1044A6D483E3}" destId="{3C9B1ECB-26B7-4DB7-A6D3-F23D7368999F}" srcOrd="1" destOrd="0" presId="urn:microsoft.com/office/officeart/2005/8/layout/lProcess3"/>
    <dgm:cxn modelId="{B6BA447E-2EE7-4A71-BF63-F962A42C4333}" type="presParOf" srcId="{966EC53B-14F2-4F66-902B-1044A6D483E3}" destId="{F826C66A-D5AA-40AC-9D10-04157D0E9B78}" srcOrd="2" destOrd="0" presId="urn:microsoft.com/office/officeart/2005/8/layout/lProcess3"/>
    <dgm:cxn modelId="{82B173CE-4AC3-4717-B5A9-3A35CEA2CF9A}" type="presParOf" srcId="{F826C66A-D5AA-40AC-9D10-04157D0E9B78}" destId="{660A7C2B-3DFE-46F6-8314-099F3AB0D9DC}"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2400" b="1" dirty="0">
              <a:solidFill>
                <a:schemeClr val="tx1"/>
              </a:solidFill>
            </a:rPr>
            <a:t>Methods</a:t>
          </a:r>
          <a:endParaRPr lang="zh-TW" altLang="en-US" sz="2400" b="1"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C38CEC9D-F42A-45BE-A51A-0C09DE3BB57C}">
      <dgm:prSet phldrT="[文字]" custT="1"/>
      <dgm:spPr>
        <a:solidFill>
          <a:srgbClr val="92D050"/>
        </a:solidFill>
      </dgm:spPr>
      <dgm:t>
        <a:bodyPr/>
        <a:lstStyle/>
        <a:p>
          <a:endParaRPr lang="en-US" altLang="zh-TW" sz="2400" b="1" dirty="0">
            <a:solidFill>
              <a:schemeClr val="tx1"/>
            </a:solidFill>
          </a:endParaRPr>
        </a:p>
        <a:p>
          <a:r>
            <a:rPr lang="en-US" altLang="zh-TW" sz="2400" b="1" dirty="0">
              <a:solidFill>
                <a:schemeClr val="tx1"/>
              </a:solidFill>
            </a:rPr>
            <a:t>Loss Function</a:t>
          </a:r>
          <a:endParaRPr lang="zh-TW" altLang="zh-TW" sz="2400" b="1" dirty="0">
            <a:solidFill>
              <a:schemeClr val="tx1"/>
            </a:solidFill>
          </a:endParaRPr>
        </a:p>
        <a:p>
          <a:endParaRPr lang="zh-TW" altLang="en-US" sz="2400" b="1" dirty="0">
            <a:solidFill>
              <a:schemeClr val="tx1"/>
            </a:solidFill>
          </a:endParaRPr>
        </a:p>
      </dgm:t>
    </dgm:pt>
    <dgm:pt modelId="{F78D8206-292E-48C9-AA59-0A3C72214573}" type="parTrans" cxnId="{8294F0E4-0C0B-43CB-AE8E-58FBDA6970D5}">
      <dgm:prSet/>
      <dgm:spPr/>
      <dgm:t>
        <a:bodyPr/>
        <a:lstStyle/>
        <a:p>
          <a:endParaRPr lang="zh-TW" altLang="en-US"/>
        </a:p>
      </dgm:t>
    </dgm:pt>
    <dgm:pt modelId="{F809EE07-2CE6-49EF-95A9-13FCC2F51E3F}" type="sibTrans" cxnId="{8294F0E4-0C0B-43CB-AE8E-58FBDA6970D5}">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2"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12756" custScaleY="11267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 modelId="{3C9B1ECB-26B7-4DB7-A6D3-F23D7368999F}" type="pres">
      <dgm:prSet presAssocID="{86E0A712-FDC0-480D-8DED-3D8164D0E2B6}" presName="vSp" presStyleCnt="0"/>
      <dgm:spPr/>
    </dgm:pt>
    <dgm:pt modelId="{F826C66A-D5AA-40AC-9D10-04157D0E9B78}" type="pres">
      <dgm:prSet presAssocID="{C38CEC9D-F42A-45BE-A51A-0C09DE3BB57C}" presName="horFlow" presStyleCnt="0"/>
      <dgm:spPr/>
    </dgm:pt>
    <dgm:pt modelId="{660A7C2B-3DFE-46F6-8314-099F3AB0D9DC}" type="pres">
      <dgm:prSet presAssocID="{C38CEC9D-F42A-45BE-A51A-0C09DE3BB57C}" presName="bigChev" presStyleLbl="node1" presStyleIdx="1" presStyleCnt="2" custScaleX="139405" custScaleY="71798" custLinFactX="96793" custLinFactNeighborX="100000" custLinFactNeighborY="3009"/>
      <dgm:spPr>
        <a:prstGeom prst="flowChartTerminator">
          <a:avLst/>
        </a:prstGeom>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04386F8A-808E-4092-A6DD-1F85B08CF4B9}" type="presOf" srcId="{C38CEC9D-F42A-45BE-A51A-0C09DE3BB57C}" destId="{660A7C2B-3DFE-46F6-8314-099F3AB0D9DC}"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8294F0E4-0C0B-43CB-AE8E-58FBDA6970D5}" srcId="{CA0768C1-C9E0-4440-9A10-EFC0B685447E}" destId="{C38CEC9D-F42A-45BE-A51A-0C09DE3BB57C}" srcOrd="1" destOrd="0" parTransId="{F78D8206-292E-48C9-AA59-0A3C72214573}" sibTransId="{F809EE07-2CE6-49EF-95A9-13FCC2F51E3F}"/>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 modelId="{387CC1E7-C2BA-42E2-A69A-9EF7E91E0458}" type="presParOf" srcId="{966EC53B-14F2-4F66-902B-1044A6D483E3}" destId="{3C9B1ECB-26B7-4DB7-A6D3-F23D7368999F}" srcOrd="1" destOrd="0" presId="urn:microsoft.com/office/officeart/2005/8/layout/lProcess3"/>
    <dgm:cxn modelId="{B6BA447E-2EE7-4A71-BF63-F962A42C4333}" type="presParOf" srcId="{966EC53B-14F2-4F66-902B-1044A6D483E3}" destId="{F826C66A-D5AA-40AC-9D10-04157D0E9B78}" srcOrd="2" destOrd="0" presId="urn:microsoft.com/office/officeart/2005/8/layout/lProcess3"/>
    <dgm:cxn modelId="{82B173CE-4AC3-4717-B5A9-3A35CEA2CF9A}" type="presParOf" srcId="{F826C66A-D5AA-40AC-9D10-04157D0E9B78}" destId="{660A7C2B-3DFE-46F6-8314-099F3AB0D9D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2400" b="1" dirty="0">
              <a:solidFill>
                <a:schemeClr val="tx1"/>
              </a:solidFill>
            </a:rPr>
            <a:t>Datasets prepared</a:t>
          </a:r>
          <a:endParaRPr lang="zh-TW" altLang="en-US" sz="2400" b="1"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1" dirty="0">
              <a:solidFill>
                <a:schemeClr val="tx1"/>
              </a:solidFill>
            </a:rPr>
            <a:t>Experiments</a:t>
          </a:r>
          <a:endParaRPr lang="zh-TW" altLang="en-US" b="1"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12692" custScaleY="112780">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1" dirty="0">
              <a:solidFill>
                <a:schemeClr val="tx1"/>
              </a:solidFill>
            </a:rPr>
            <a:t>Introduction</a:t>
          </a:r>
          <a:endParaRPr lang="zh-TW" altLang="en-US" b="1"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dgm:spPr/>
      <dgm:t>
        <a:bodyPr/>
        <a:lstStyle/>
        <a:p>
          <a:r>
            <a:rPr lang="en-US" altLang="zh-TW" b="0" dirty="0"/>
            <a:t>Related works</a:t>
          </a:r>
          <a:endParaRPr lang="zh-TW" altLang="en-US" b="0" dirty="0"/>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t>Datasets prepared</a:t>
          </a:r>
          <a:endParaRPr lang="zh-TW" altLang="en-US" b="0" dirty="0"/>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dgm:spPr/>
      <dgm:t>
        <a:bodyPr/>
        <a:lstStyle/>
        <a:p>
          <a:r>
            <a:rPr lang="en-US" altLang="zh-TW" b="0" dirty="0"/>
            <a:t>Methods</a:t>
          </a:r>
          <a:endParaRPr lang="zh-TW" altLang="en-US" b="0" dirty="0"/>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t>Experiments</a:t>
          </a:r>
          <a:endParaRPr lang="zh-TW" altLang="en-US" b="0" dirty="0"/>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t>Results</a:t>
          </a:r>
          <a:endParaRPr lang="zh-TW" altLang="en-US" b="0" dirty="0"/>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18F06B2B-A366-4F68-BC76-6538ECCF3DB3}" srcId="{86E0A712-FDC0-480D-8DED-3D8164D0E2B6}" destId="{CBF88128-9879-431B-B5AA-232C5A4A6CC6}" srcOrd="2" destOrd="0" parTransId="{1A48CE3A-D1C3-414D-968C-462394F34067}" sibTransId="{89B544BA-C49F-4AAD-9101-DCC5A8AC716D}"/>
    <dgm:cxn modelId="{5DD97732-16C3-4828-9571-9603F81DEC70}" type="presOf" srcId="{CBF88128-9879-431B-B5AA-232C5A4A6CC6}" destId="{C313661E-23EB-4D29-9D8A-EC48CD3CEC75}" srcOrd="0" destOrd="0" presId="urn:microsoft.com/office/officeart/2005/8/layout/lProcess3"/>
    <dgm:cxn modelId="{08389B3A-49E1-45B1-9368-1F39C05628EB}" type="presOf" srcId="{629E0354-E71E-4929-A24C-40A3365CA749}" destId="{AA18F70D-1682-463D-B959-AE3F244C276B}" srcOrd="0" destOrd="0" presId="urn:microsoft.com/office/officeart/2005/8/layout/lProcess3"/>
    <dgm:cxn modelId="{7FCFFC3B-753D-47A1-94E5-16F46021E0A7}" type="presOf" srcId="{86E0A712-FDC0-480D-8DED-3D8164D0E2B6}" destId="{E44A44A5-8E5C-4F6A-92FE-16C91A00780D}"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32B39579-0DFC-43F6-BA1E-0E67ED9251E8}" type="presOf" srcId="{2F57766F-5F33-4009-B0C0-5A32EBEF2C90}" destId="{578C6BEE-4CEB-40C5-985D-DE38D41F609F}"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F50D05A9-F94E-45D3-9CC5-15E2C5A02F59}" type="presOf" srcId="{87ECBBBD-F4BB-4A05-9F78-3BEEC428678B}" destId="{97E331A8-A16C-45D9-B1AD-B8C7AB05E7EE}"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E2DD1FEE-6C15-49DE-93D3-91D363112090}" type="presOf" srcId="{5E51F3FB-7F33-4CB0-9F55-47B3BB8F6B12}" destId="{1226D0F3-CA56-45F0-BA74-B3A71DA72CC6}"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3FF4000D-5DE5-48B5-868B-EB58138A5D40}" type="presParOf" srcId="{966EC53B-14F2-4F66-902B-1044A6D483E3}" destId="{E2654010-518E-45FF-8CC9-77AE7ADB1CDF}" srcOrd="0" destOrd="0" presId="urn:microsoft.com/office/officeart/2005/8/layout/lProcess3"/>
    <dgm:cxn modelId="{2B5B77ED-7770-4D7D-A331-E682783D3113}" type="presParOf" srcId="{E2654010-518E-45FF-8CC9-77AE7ADB1CDF}" destId="{E44A44A5-8E5C-4F6A-92FE-16C91A00780D}" srcOrd="0" destOrd="0" presId="urn:microsoft.com/office/officeart/2005/8/layout/lProcess3"/>
    <dgm:cxn modelId="{8FB9F187-05AD-4B5A-872D-AD97949710BB}" type="presParOf" srcId="{E2654010-518E-45FF-8CC9-77AE7ADB1CDF}" destId="{F0C4922C-6738-4944-A1B3-08E0AB3DEBC1}" srcOrd="1" destOrd="0" presId="urn:microsoft.com/office/officeart/2005/8/layout/lProcess3"/>
    <dgm:cxn modelId="{9CB79EBB-DB5A-404E-8D14-DBD5345D9A59}" type="presParOf" srcId="{E2654010-518E-45FF-8CC9-77AE7ADB1CDF}" destId="{1226D0F3-CA56-45F0-BA74-B3A71DA72CC6}" srcOrd="2" destOrd="0" presId="urn:microsoft.com/office/officeart/2005/8/layout/lProcess3"/>
    <dgm:cxn modelId="{5A6800AE-11C4-4BB3-A794-F873911629B9}" type="presParOf" srcId="{E2654010-518E-45FF-8CC9-77AE7ADB1CDF}" destId="{36CDA42C-C51A-4AF3-9115-08683D2AB50E}" srcOrd="3" destOrd="0" presId="urn:microsoft.com/office/officeart/2005/8/layout/lProcess3"/>
    <dgm:cxn modelId="{58970FBD-88C3-40B3-B1BF-A3D3AB8D52D2}" type="presParOf" srcId="{E2654010-518E-45FF-8CC9-77AE7ADB1CDF}" destId="{97E331A8-A16C-45D9-B1AD-B8C7AB05E7EE}" srcOrd="4" destOrd="0" presId="urn:microsoft.com/office/officeart/2005/8/layout/lProcess3"/>
    <dgm:cxn modelId="{F8CFD80F-1A30-4262-8730-2AA777103E4E}" type="presParOf" srcId="{E2654010-518E-45FF-8CC9-77AE7ADB1CDF}" destId="{61B8AD29-EA30-4A05-B721-6C2577166DFB}" srcOrd="5" destOrd="0" presId="urn:microsoft.com/office/officeart/2005/8/layout/lProcess3"/>
    <dgm:cxn modelId="{7F840E05-4D97-4B17-ABC1-500FDE816795}" type="presParOf" srcId="{E2654010-518E-45FF-8CC9-77AE7ADB1CDF}" destId="{C313661E-23EB-4D29-9D8A-EC48CD3CEC75}" srcOrd="6" destOrd="0" presId="urn:microsoft.com/office/officeart/2005/8/layout/lProcess3"/>
    <dgm:cxn modelId="{CC39BAED-AB24-4729-AFA8-05BCE20C098B}" type="presParOf" srcId="{E2654010-518E-45FF-8CC9-77AE7ADB1CDF}" destId="{87172F92-DDA5-48AD-8535-FABBFE9D174B}" srcOrd="7" destOrd="0" presId="urn:microsoft.com/office/officeart/2005/8/layout/lProcess3"/>
    <dgm:cxn modelId="{58658DF9-E6E4-4D21-A347-601AEFE58DEB}" type="presParOf" srcId="{E2654010-518E-45FF-8CC9-77AE7ADB1CDF}" destId="{AA18F70D-1682-463D-B959-AE3F244C276B}" srcOrd="8" destOrd="0" presId="urn:microsoft.com/office/officeart/2005/8/layout/lProcess3"/>
    <dgm:cxn modelId="{80ABA3BF-4649-4A28-A07B-E6E1558B420C}" type="presParOf" srcId="{E2654010-518E-45FF-8CC9-77AE7ADB1CDF}" destId="{24947A6B-D463-438F-926E-25DEE17DE203}" srcOrd="9" destOrd="0" presId="urn:microsoft.com/office/officeart/2005/8/layout/lProcess3"/>
    <dgm:cxn modelId="{58C45C4C-B75A-4A19-8097-8B170DF1ED5F}"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2000" b="1" dirty="0">
              <a:solidFill>
                <a:schemeClr val="tx1"/>
              </a:solidFill>
            </a:rPr>
            <a:t>Experiments</a:t>
          </a:r>
          <a:endParaRPr lang="zh-TW" altLang="en-US" sz="2000" b="1"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1800" b="0" dirty="0">
              <a:solidFill>
                <a:schemeClr val="tx1"/>
              </a:solidFill>
            </a:rPr>
            <a:t>Results</a:t>
          </a:r>
          <a:endParaRPr lang="zh-TW" altLang="en-US" sz="1800"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26687" custScaleY="120518">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04101"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2000" b="1" dirty="0">
              <a:solidFill>
                <a:schemeClr val="tx1"/>
              </a:solidFill>
            </a:rPr>
            <a:t>Experiments</a:t>
          </a:r>
          <a:endParaRPr lang="zh-TW" altLang="en-US" sz="2000" b="1"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1800" b="0" dirty="0">
              <a:solidFill>
                <a:schemeClr val="tx1"/>
              </a:solidFill>
            </a:rPr>
            <a:t>Results</a:t>
          </a:r>
          <a:endParaRPr lang="zh-TW" altLang="en-US" sz="1800"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26687" custScaleY="120518">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04101"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2000" b="1" dirty="0">
              <a:solidFill>
                <a:schemeClr val="tx1"/>
              </a:solidFill>
            </a:rPr>
            <a:t>Experiments</a:t>
          </a:r>
          <a:endParaRPr lang="zh-TW" altLang="en-US" sz="2000" b="1"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1800" b="0" dirty="0">
              <a:solidFill>
                <a:schemeClr val="tx1"/>
              </a:solidFill>
            </a:rPr>
            <a:t>Results</a:t>
          </a:r>
          <a:endParaRPr lang="zh-TW" altLang="en-US" sz="1800"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26687" custScaleY="120518">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04101"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2000" b="1" dirty="0">
              <a:solidFill>
                <a:schemeClr val="tx1"/>
              </a:solidFill>
            </a:rPr>
            <a:t>Experiments</a:t>
          </a:r>
          <a:endParaRPr lang="zh-TW" altLang="en-US" sz="2000" b="1"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1800" b="0" dirty="0">
              <a:solidFill>
                <a:schemeClr val="tx1"/>
              </a:solidFill>
            </a:rPr>
            <a:t>Results</a:t>
          </a:r>
          <a:endParaRPr lang="zh-TW" altLang="en-US" sz="1800"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26687" custScaleY="120518">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04101"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2000" b="1" dirty="0">
              <a:solidFill>
                <a:schemeClr val="tx1"/>
              </a:solidFill>
            </a:rPr>
            <a:t>Experiments</a:t>
          </a:r>
          <a:endParaRPr lang="zh-TW" altLang="en-US" sz="2000" b="1"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1800" b="0" dirty="0">
              <a:solidFill>
                <a:schemeClr val="tx1"/>
              </a:solidFill>
            </a:rPr>
            <a:t>Results</a:t>
          </a:r>
          <a:endParaRPr lang="zh-TW" altLang="en-US" sz="1800"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26687" custScaleY="120518">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04101"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2000" b="1" dirty="0">
              <a:solidFill>
                <a:schemeClr val="tx1"/>
              </a:solidFill>
            </a:rPr>
            <a:t>Experiments</a:t>
          </a:r>
          <a:endParaRPr lang="zh-TW" altLang="en-US" sz="2000" b="1"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1800" b="0" dirty="0">
              <a:solidFill>
                <a:schemeClr val="tx1"/>
              </a:solidFill>
            </a:rPr>
            <a:t>Results</a:t>
          </a:r>
          <a:endParaRPr lang="zh-TW" altLang="en-US" sz="1800"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26687" custScaleY="120518">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04101"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1600" b="0" dirty="0">
              <a:solidFill>
                <a:schemeClr val="tx1"/>
              </a:solidFill>
            </a:rPr>
            <a:t>Experiments</a:t>
          </a:r>
          <a:endParaRPr lang="zh-TW" altLang="en-US" sz="1600"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2800" b="1" dirty="0">
              <a:solidFill>
                <a:schemeClr val="tx1"/>
              </a:solidFill>
            </a:rPr>
            <a:t>Results</a:t>
          </a:r>
          <a:endParaRPr lang="zh-TW" altLang="en-US" sz="2800" b="1"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08341" custScaleY="103850">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26652" custScaleY="120536"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1600" b="0" dirty="0">
              <a:solidFill>
                <a:schemeClr val="tx1"/>
              </a:solidFill>
            </a:rPr>
            <a:t>Experiments</a:t>
          </a:r>
          <a:endParaRPr lang="zh-TW" altLang="en-US" sz="1600"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2800" b="1" dirty="0">
              <a:solidFill>
                <a:schemeClr val="tx1"/>
              </a:solidFill>
            </a:rPr>
            <a:t>Results</a:t>
          </a:r>
          <a:endParaRPr lang="zh-TW" altLang="en-US" sz="2800" b="1"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08341" custScaleY="103850">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26652" custScaleY="120536"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1600" b="0" dirty="0">
              <a:solidFill>
                <a:schemeClr val="tx1"/>
              </a:solidFill>
            </a:rPr>
            <a:t>Experiments</a:t>
          </a:r>
          <a:endParaRPr lang="zh-TW" altLang="en-US" sz="1600"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2800" b="1" dirty="0">
              <a:solidFill>
                <a:schemeClr val="tx1"/>
              </a:solidFill>
            </a:rPr>
            <a:t>Results</a:t>
          </a:r>
          <a:endParaRPr lang="zh-TW" altLang="en-US" sz="2800" b="1"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08341" custScaleY="103850">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26652" custScaleY="120536"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1600" b="0" dirty="0">
              <a:solidFill>
                <a:schemeClr val="tx1"/>
              </a:solidFill>
            </a:rPr>
            <a:t>Experiments</a:t>
          </a:r>
          <a:endParaRPr lang="zh-TW" altLang="en-US" sz="1600"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2800" b="1" dirty="0">
              <a:solidFill>
                <a:schemeClr val="tx1"/>
              </a:solidFill>
            </a:rPr>
            <a:t>Results</a:t>
          </a:r>
          <a:endParaRPr lang="zh-TW" altLang="en-US" sz="2800" b="1"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08341" custScaleY="103850">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26652" custScaleY="120536"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1" dirty="0">
              <a:solidFill>
                <a:schemeClr val="tx1"/>
              </a:solidFill>
            </a:rPr>
            <a:t>Introduction</a:t>
          </a:r>
          <a:endParaRPr lang="zh-TW" altLang="en-US" b="1"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dgm:spPr/>
      <dgm:t>
        <a:bodyPr/>
        <a:lstStyle/>
        <a:p>
          <a:r>
            <a:rPr lang="en-US" altLang="zh-TW" b="0" dirty="0"/>
            <a:t>Related works</a:t>
          </a:r>
          <a:endParaRPr lang="zh-TW" altLang="en-US" b="0" dirty="0"/>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t>Datasets prepared</a:t>
          </a:r>
          <a:endParaRPr lang="zh-TW" altLang="en-US" b="0" dirty="0"/>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dgm:spPr/>
      <dgm:t>
        <a:bodyPr/>
        <a:lstStyle/>
        <a:p>
          <a:r>
            <a:rPr lang="en-US" altLang="zh-TW" b="0" dirty="0"/>
            <a:t>Methods</a:t>
          </a:r>
          <a:endParaRPr lang="zh-TW" altLang="en-US" b="0" dirty="0"/>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t>Experiments</a:t>
          </a:r>
          <a:endParaRPr lang="zh-TW" altLang="en-US" b="0" dirty="0"/>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t>Results</a:t>
          </a:r>
          <a:endParaRPr lang="zh-TW" altLang="en-US" b="0" dirty="0"/>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18F06B2B-A366-4F68-BC76-6538ECCF3DB3}" srcId="{86E0A712-FDC0-480D-8DED-3D8164D0E2B6}" destId="{CBF88128-9879-431B-B5AA-232C5A4A6CC6}" srcOrd="2" destOrd="0" parTransId="{1A48CE3A-D1C3-414D-968C-462394F34067}" sibTransId="{89B544BA-C49F-4AAD-9101-DCC5A8AC716D}"/>
    <dgm:cxn modelId="{5DD97732-16C3-4828-9571-9603F81DEC70}" type="presOf" srcId="{CBF88128-9879-431B-B5AA-232C5A4A6CC6}" destId="{C313661E-23EB-4D29-9D8A-EC48CD3CEC75}" srcOrd="0" destOrd="0" presId="urn:microsoft.com/office/officeart/2005/8/layout/lProcess3"/>
    <dgm:cxn modelId="{08389B3A-49E1-45B1-9368-1F39C05628EB}" type="presOf" srcId="{629E0354-E71E-4929-A24C-40A3365CA749}" destId="{AA18F70D-1682-463D-B959-AE3F244C276B}" srcOrd="0" destOrd="0" presId="urn:microsoft.com/office/officeart/2005/8/layout/lProcess3"/>
    <dgm:cxn modelId="{7FCFFC3B-753D-47A1-94E5-16F46021E0A7}" type="presOf" srcId="{86E0A712-FDC0-480D-8DED-3D8164D0E2B6}" destId="{E44A44A5-8E5C-4F6A-92FE-16C91A00780D}"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32B39579-0DFC-43F6-BA1E-0E67ED9251E8}" type="presOf" srcId="{2F57766F-5F33-4009-B0C0-5A32EBEF2C90}" destId="{578C6BEE-4CEB-40C5-985D-DE38D41F609F}"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F50D05A9-F94E-45D3-9CC5-15E2C5A02F59}" type="presOf" srcId="{87ECBBBD-F4BB-4A05-9F78-3BEEC428678B}" destId="{97E331A8-A16C-45D9-B1AD-B8C7AB05E7EE}"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E2DD1FEE-6C15-49DE-93D3-91D363112090}" type="presOf" srcId="{5E51F3FB-7F33-4CB0-9F55-47B3BB8F6B12}" destId="{1226D0F3-CA56-45F0-BA74-B3A71DA72CC6}"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3FF4000D-5DE5-48B5-868B-EB58138A5D40}" type="presParOf" srcId="{966EC53B-14F2-4F66-902B-1044A6D483E3}" destId="{E2654010-518E-45FF-8CC9-77AE7ADB1CDF}" srcOrd="0" destOrd="0" presId="urn:microsoft.com/office/officeart/2005/8/layout/lProcess3"/>
    <dgm:cxn modelId="{2B5B77ED-7770-4D7D-A331-E682783D3113}" type="presParOf" srcId="{E2654010-518E-45FF-8CC9-77AE7ADB1CDF}" destId="{E44A44A5-8E5C-4F6A-92FE-16C91A00780D}" srcOrd="0" destOrd="0" presId="urn:microsoft.com/office/officeart/2005/8/layout/lProcess3"/>
    <dgm:cxn modelId="{8FB9F187-05AD-4B5A-872D-AD97949710BB}" type="presParOf" srcId="{E2654010-518E-45FF-8CC9-77AE7ADB1CDF}" destId="{F0C4922C-6738-4944-A1B3-08E0AB3DEBC1}" srcOrd="1" destOrd="0" presId="urn:microsoft.com/office/officeart/2005/8/layout/lProcess3"/>
    <dgm:cxn modelId="{9CB79EBB-DB5A-404E-8D14-DBD5345D9A59}" type="presParOf" srcId="{E2654010-518E-45FF-8CC9-77AE7ADB1CDF}" destId="{1226D0F3-CA56-45F0-BA74-B3A71DA72CC6}" srcOrd="2" destOrd="0" presId="urn:microsoft.com/office/officeart/2005/8/layout/lProcess3"/>
    <dgm:cxn modelId="{5A6800AE-11C4-4BB3-A794-F873911629B9}" type="presParOf" srcId="{E2654010-518E-45FF-8CC9-77AE7ADB1CDF}" destId="{36CDA42C-C51A-4AF3-9115-08683D2AB50E}" srcOrd="3" destOrd="0" presId="urn:microsoft.com/office/officeart/2005/8/layout/lProcess3"/>
    <dgm:cxn modelId="{58970FBD-88C3-40B3-B1BF-A3D3AB8D52D2}" type="presParOf" srcId="{E2654010-518E-45FF-8CC9-77AE7ADB1CDF}" destId="{97E331A8-A16C-45D9-B1AD-B8C7AB05E7EE}" srcOrd="4" destOrd="0" presId="urn:microsoft.com/office/officeart/2005/8/layout/lProcess3"/>
    <dgm:cxn modelId="{F8CFD80F-1A30-4262-8730-2AA777103E4E}" type="presParOf" srcId="{E2654010-518E-45FF-8CC9-77AE7ADB1CDF}" destId="{61B8AD29-EA30-4A05-B721-6C2577166DFB}" srcOrd="5" destOrd="0" presId="urn:microsoft.com/office/officeart/2005/8/layout/lProcess3"/>
    <dgm:cxn modelId="{7F840E05-4D97-4B17-ABC1-500FDE816795}" type="presParOf" srcId="{E2654010-518E-45FF-8CC9-77AE7ADB1CDF}" destId="{C313661E-23EB-4D29-9D8A-EC48CD3CEC75}" srcOrd="6" destOrd="0" presId="urn:microsoft.com/office/officeart/2005/8/layout/lProcess3"/>
    <dgm:cxn modelId="{CC39BAED-AB24-4729-AFA8-05BCE20C098B}" type="presParOf" srcId="{E2654010-518E-45FF-8CC9-77AE7ADB1CDF}" destId="{87172F92-DDA5-48AD-8535-FABBFE9D174B}" srcOrd="7" destOrd="0" presId="urn:microsoft.com/office/officeart/2005/8/layout/lProcess3"/>
    <dgm:cxn modelId="{58658DF9-E6E4-4D21-A347-601AEFE58DEB}" type="presParOf" srcId="{E2654010-518E-45FF-8CC9-77AE7ADB1CDF}" destId="{AA18F70D-1682-463D-B959-AE3F244C276B}" srcOrd="8" destOrd="0" presId="urn:microsoft.com/office/officeart/2005/8/layout/lProcess3"/>
    <dgm:cxn modelId="{80ABA3BF-4649-4A28-A07B-E6E1558B420C}" type="presParOf" srcId="{E2654010-518E-45FF-8CC9-77AE7ADB1CDF}" destId="{24947A6B-D463-438F-926E-25DEE17DE203}" srcOrd="9" destOrd="0" presId="urn:microsoft.com/office/officeart/2005/8/layout/lProcess3"/>
    <dgm:cxn modelId="{58C45C4C-B75A-4A19-8097-8B170DF1ED5F}"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2000" b="1" dirty="0">
              <a:solidFill>
                <a:schemeClr val="tx1"/>
              </a:solidFill>
            </a:rPr>
            <a:t>Experiments</a:t>
          </a:r>
          <a:endParaRPr lang="zh-TW" altLang="en-US" sz="2000" b="1"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1800" b="0" dirty="0">
              <a:solidFill>
                <a:schemeClr val="tx1"/>
              </a:solidFill>
            </a:rPr>
            <a:t>Results</a:t>
          </a:r>
          <a:endParaRPr lang="zh-TW" altLang="en-US" sz="1800"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26687" custScaleY="120518">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04101"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1600" b="0" dirty="0">
              <a:solidFill>
                <a:schemeClr val="tx1"/>
              </a:solidFill>
            </a:rPr>
            <a:t>Experiments</a:t>
          </a:r>
          <a:endParaRPr lang="zh-TW" altLang="en-US" sz="1600"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2800" b="1" dirty="0">
              <a:solidFill>
                <a:schemeClr val="tx1"/>
              </a:solidFill>
            </a:rPr>
            <a:t>Results</a:t>
          </a:r>
          <a:endParaRPr lang="zh-TW" altLang="en-US" sz="2800" b="1"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08341" custScaleY="103850">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26652" custScaleY="120536"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1600" b="0" dirty="0">
              <a:solidFill>
                <a:schemeClr val="tx1"/>
              </a:solidFill>
            </a:rPr>
            <a:t>Related works</a:t>
          </a:r>
          <a:endParaRPr lang="zh-TW" altLang="en-US" sz="1600" b="0"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custT="1"/>
      <dgm:spPr/>
      <dgm:t>
        <a:bodyPr/>
        <a:lstStyle/>
        <a:p>
          <a:r>
            <a:rPr lang="en-US" altLang="zh-TW" sz="1600" b="0" dirty="0">
              <a:solidFill>
                <a:schemeClr val="tx1"/>
              </a:solidFill>
            </a:rPr>
            <a:t>Datasets prepared</a:t>
          </a:r>
          <a:endParaRPr lang="zh-TW" altLang="en-US" sz="1600"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custT="1"/>
      <dgm:spPr/>
      <dgm:t>
        <a:bodyPr/>
        <a:lstStyle/>
        <a:p>
          <a:r>
            <a:rPr lang="en-US" altLang="zh-TW" sz="1800" b="0" dirty="0">
              <a:solidFill>
                <a:schemeClr val="tx1"/>
              </a:solidFill>
            </a:rPr>
            <a:t>Methods</a:t>
          </a:r>
          <a:endParaRPr lang="zh-TW" altLang="en-US" sz="1800"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custT="1"/>
      <dgm:spPr/>
      <dgm:t>
        <a:bodyPr/>
        <a:lstStyle/>
        <a:p>
          <a:r>
            <a:rPr lang="en-US" altLang="zh-TW" sz="1600" b="0" dirty="0">
              <a:solidFill>
                <a:schemeClr val="tx1"/>
              </a:solidFill>
            </a:rPr>
            <a:t>Experiments</a:t>
          </a:r>
          <a:endParaRPr lang="zh-TW" altLang="en-US" sz="1600"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custT="1"/>
      <dgm:spPr/>
      <dgm:t>
        <a:bodyPr/>
        <a:lstStyle/>
        <a:p>
          <a:r>
            <a:rPr lang="en-US" altLang="zh-TW" sz="2800" b="1" dirty="0">
              <a:solidFill>
                <a:schemeClr val="tx1"/>
              </a:solidFill>
            </a:rPr>
            <a:t>Results</a:t>
          </a:r>
          <a:endParaRPr lang="zh-TW" altLang="en-US" sz="2800" b="1"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00004" custScaleY="100267">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custScaleX="100019" custScaleY="99841">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custScaleX="100085" custScaleY="100174">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custScaleX="108341" custScaleY="103850">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ScaleX="126652" custScaleY="120536"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3FDCF312-AA0A-4B93-A6B5-0002B19D883E}" type="presOf" srcId="{2F57766F-5F33-4009-B0C0-5A32EBEF2C90}" destId="{578C6BEE-4CEB-40C5-985D-DE38D41F609F}" srcOrd="0" destOrd="0" presId="urn:microsoft.com/office/officeart/2005/8/layout/lProcess3"/>
    <dgm:cxn modelId="{B1833B1B-2307-4D7D-AF26-755D80145605}" type="presOf" srcId="{86E0A712-FDC0-480D-8DED-3D8164D0E2B6}" destId="{E44A44A5-8E5C-4F6A-92FE-16C91A00780D}"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0803BF36-AB4C-45C3-990F-093B45CE2A10}" type="presOf" srcId="{629E0354-E71E-4929-A24C-40A3365CA749}" destId="{AA18F70D-1682-463D-B959-AE3F244C276B}" srcOrd="0" destOrd="0" presId="urn:microsoft.com/office/officeart/2005/8/layout/lProcess3"/>
    <dgm:cxn modelId="{21D49D43-0F04-45DF-8F3A-FEE3D52653FC}" type="presOf" srcId="{87ECBBBD-F4BB-4A05-9F78-3BEEC428678B}" destId="{97E331A8-A16C-45D9-B1AD-B8C7AB05E7EE}"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EE17118A-0515-452F-B8AF-F398F37A73C9}"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6533CDA4-F40E-4B9D-BB5E-25BEFDA7746A}" type="presOf" srcId="{CBF88128-9879-431B-B5AA-232C5A4A6CC6}" destId="{C313661E-23EB-4D29-9D8A-EC48CD3CEC75}"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14E8D083-2831-4764-AB02-6F969A66B673}" type="presParOf" srcId="{E2654010-518E-45FF-8CC9-77AE7ADB1CDF}" destId="{E44A44A5-8E5C-4F6A-92FE-16C91A00780D}" srcOrd="0" destOrd="0" presId="urn:microsoft.com/office/officeart/2005/8/layout/lProcess3"/>
    <dgm:cxn modelId="{A05E0D35-B7E1-49A0-A543-D5B6E084B80B}" type="presParOf" srcId="{E2654010-518E-45FF-8CC9-77AE7ADB1CDF}" destId="{F0C4922C-6738-4944-A1B3-08E0AB3DEBC1}" srcOrd="1" destOrd="0" presId="urn:microsoft.com/office/officeart/2005/8/layout/lProcess3"/>
    <dgm:cxn modelId="{D7F78D65-50D5-421E-B96D-837F4C33A7F2}" type="presParOf" srcId="{E2654010-518E-45FF-8CC9-77AE7ADB1CDF}" destId="{1226D0F3-CA56-45F0-BA74-B3A71DA72CC6}" srcOrd="2" destOrd="0" presId="urn:microsoft.com/office/officeart/2005/8/layout/lProcess3"/>
    <dgm:cxn modelId="{FEB7A463-BE06-404A-99C4-97E753DF8B6F}" type="presParOf" srcId="{E2654010-518E-45FF-8CC9-77AE7ADB1CDF}" destId="{36CDA42C-C51A-4AF3-9115-08683D2AB50E}" srcOrd="3" destOrd="0" presId="urn:microsoft.com/office/officeart/2005/8/layout/lProcess3"/>
    <dgm:cxn modelId="{8BD2D7AA-FDA7-438B-86A1-3F2F08857FF2}" type="presParOf" srcId="{E2654010-518E-45FF-8CC9-77AE7ADB1CDF}" destId="{97E331A8-A16C-45D9-B1AD-B8C7AB05E7EE}" srcOrd="4" destOrd="0" presId="urn:microsoft.com/office/officeart/2005/8/layout/lProcess3"/>
    <dgm:cxn modelId="{ADD727EC-B315-46DC-B97D-E5454F2914C2}" type="presParOf" srcId="{E2654010-518E-45FF-8CC9-77AE7ADB1CDF}" destId="{61B8AD29-EA30-4A05-B721-6C2577166DFB}" srcOrd="5" destOrd="0" presId="urn:microsoft.com/office/officeart/2005/8/layout/lProcess3"/>
    <dgm:cxn modelId="{4347F735-7220-455A-865B-4E9B9049785B}" type="presParOf" srcId="{E2654010-518E-45FF-8CC9-77AE7ADB1CDF}" destId="{C313661E-23EB-4D29-9D8A-EC48CD3CEC75}" srcOrd="6" destOrd="0" presId="urn:microsoft.com/office/officeart/2005/8/layout/lProcess3"/>
    <dgm:cxn modelId="{70DEDBD4-90BE-4DD6-88F4-9840539F12AC}" type="presParOf" srcId="{E2654010-518E-45FF-8CC9-77AE7ADB1CDF}" destId="{87172F92-DDA5-48AD-8535-FABBFE9D174B}" srcOrd="7" destOrd="0" presId="urn:microsoft.com/office/officeart/2005/8/layout/lProcess3"/>
    <dgm:cxn modelId="{0A129E7A-4987-45BD-A306-1021D337D3B8}" type="presParOf" srcId="{E2654010-518E-45FF-8CC9-77AE7ADB1CDF}" destId="{AA18F70D-1682-463D-B959-AE3F244C276B}" srcOrd="8" destOrd="0" presId="urn:microsoft.com/office/officeart/2005/8/layout/lProcess3"/>
    <dgm:cxn modelId="{A78D8D72-0DFC-4A8F-BAFA-073B06775E28}" type="presParOf" srcId="{E2654010-518E-45FF-8CC9-77AE7ADB1CDF}" destId="{24947A6B-D463-438F-926E-25DEE17DE203}" srcOrd="9" destOrd="0" presId="urn:microsoft.com/office/officeart/2005/8/layout/lProcess3"/>
    <dgm:cxn modelId="{333BF9F6-8BAB-49D2-B6D4-A677C8E96B11}"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1" dirty="0">
              <a:solidFill>
                <a:schemeClr val="tx1"/>
              </a:solidFill>
            </a:rPr>
            <a:t>Introduction</a:t>
          </a:r>
          <a:endParaRPr lang="zh-TW" altLang="en-US" b="1"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dgm:spPr/>
      <dgm:t>
        <a:bodyPr/>
        <a:lstStyle/>
        <a:p>
          <a:r>
            <a:rPr lang="en-US" altLang="zh-TW" b="0" dirty="0"/>
            <a:t>Related works</a:t>
          </a:r>
          <a:endParaRPr lang="zh-TW" altLang="en-US" b="0" dirty="0"/>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t>Datasets prepared</a:t>
          </a:r>
          <a:endParaRPr lang="zh-TW" altLang="en-US" b="0" dirty="0"/>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dgm:spPr/>
      <dgm:t>
        <a:bodyPr/>
        <a:lstStyle/>
        <a:p>
          <a:r>
            <a:rPr lang="en-US" altLang="zh-TW" b="0" dirty="0"/>
            <a:t>Methods</a:t>
          </a:r>
          <a:endParaRPr lang="zh-TW" altLang="en-US" b="0" dirty="0"/>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t>Experiments</a:t>
          </a:r>
          <a:endParaRPr lang="zh-TW" altLang="en-US" b="0" dirty="0"/>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t>Results</a:t>
          </a:r>
          <a:endParaRPr lang="zh-TW" altLang="en-US" b="0" dirty="0"/>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18F06B2B-A366-4F68-BC76-6538ECCF3DB3}" srcId="{86E0A712-FDC0-480D-8DED-3D8164D0E2B6}" destId="{CBF88128-9879-431B-B5AA-232C5A4A6CC6}" srcOrd="2" destOrd="0" parTransId="{1A48CE3A-D1C3-414D-968C-462394F34067}" sibTransId="{89B544BA-C49F-4AAD-9101-DCC5A8AC716D}"/>
    <dgm:cxn modelId="{5DD97732-16C3-4828-9571-9603F81DEC70}" type="presOf" srcId="{CBF88128-9879-431B-B5AA-232C5A4A6CC6}" destId="{C313661E-23EB-4D29-9D8A-EC48CD3CEC75}" srcOrd="0" destOrd="0" presId="urn:microsoft.com/office/officeart/2005/8/layout/lProcess3"/>
    <dgm:cxn modelId="{08389B3A-49E1-45B1-9368-1F39C05628EB}" type="presOf" srcId="{629E0354-E71E-4929-A24C-40A3365CA749}" destId="{AA18F70D-1682-463D-B959-AE3F244C276B}" srcOrd="0" destOrd="0" presId="urn:microsoft.com/office/officeart/2005/8/layout/lProcess3"/>
    <dgm:cxn modelId="{7FCFFC3B-753D-47A1-94E5-16F46021E0A7}" type="presOf" srcId="{86E0A712-FDC0-480D-8DED-3D8164D0E2B6}" destId="{E44A44A5-8E5C-4F6A-92FE-16C91A00780D}"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32B39579-0DFC-43F6-BA1E-0E67ED9251E8}" type="presOf" srcId="{2F57766F-5F33-4009-B0C0-5A32EBEF2C90}" destId="{578C6BEE-4CEB-40C5-985D-DE38D41F609F}"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F50D05A9-F94E-45D3-9CC5-15E2C5A02F59}" type="presOf" srcId="{87ECBBBD-F4BB-4A05-9F78-3BEEC428678B}" destId="{97E331A8-A16C-45D9-B1AD-B8C7AB05E7EE}"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E2DD1FEE-6C15-49DE-93D3-91D363112090}" type="presOf" srcId="{5E51F3FB-7F33-4CB0-9F55-47B3BB8F6B12}" destId="{1226D0F3-CA56-45F0-BA74-B3A71DA72CC6}"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3FF4000D-5DE5-48B5-868B-EB58138A5D40}" type="presParOf" srcId="{966EC53B-14F2-4F66-902B-1044A6D483E3}" destId="{E2654010-518E-45FF-8CC9-77AE7ADB1CDF}" srcOrd="0" destOrd="0" presId="urn:microsoft.com/office/officeart/2005/8/layout/lProcess3"/>
    <dgm:cxn modelId="{2B5B77ED-7770-4D7D-A331-E682783D3113}" type="presParOf" srcId="{E2654010-518E-45FF-8CC9-77AE7ADB1CDF}" destId="{E44A44A5-8E5C-4F6A-92FE-16C91A00780D}" srcOrd="0" destOrd="0" presId="urn:microsoft.com/office/officeart/2005/8/layout/lProcess3"/>
    <dgm:cxn modelId="{8FB9F187-05AD-4B5A-872D-AD97949710BB}" type="presParOf" srcId="{E2654010-518E-45FF-8CC9-77AE7ADB1CDF}" destId="{F0C4922C-6738-4944-A1B3-08E0AB3DEBC1}" srcOrd="1" destOrd="0" presId="urn:microsoft.com/office/officeart/2005/8/layout/lProcess3"/>
    <dgm:cxn modelId="{9CB79EBB-DB5A-404E-8D14-DBD5345D9A59}" type="presParOf" srcId="{E2654010-518E-45FF-8CC9-77AE7ADB1CDF}" destId="{1226D0F3-CA56-45F0-BA74-B3A71DA72CC6}" srcOrd="2" destOrd="0" presId="urn:microsoft.com/office/officeart/2005/8/layout/lProcess3"/>
    <dgm:cxn modelId="{5A6800AE-11C4-4BB3-A794-F873911629B9}" type="presParOf" srcId="{E2654010-518E-45FF-8CC9-77AE7ADB1CDF}" destId="{36CDA42C-C51A-4AF3-9115-08683D2AB50E}" srcOrd="3" destOrd="0" presId="urn:microsoft.com/office/officeart/2005/8/layout/lProcess3"/>
    <dgm:cxn modelId="{58970FBD-88C3-40B3-B1BF-A3D3AB8D52D2}" type="presParOf" srcId="{E2654010-518E-45FF-8CC9-77AE7ADB1CDF}" destId="{97E331A8-A16C-45D9-B1AD-B8C7AB05E7EE}" srcOrd="4" destOrd="0" presId="urn:microsoft.com/office/officeart/2005/8/layout/lProcess3"/>
    <dgm:cxn modelId="{F8CFD80F-1A30-4262-8730-2AA777103E4E}" type="presParOf" srcId="{E2654010-518E-45FF-8CC9-77AE7ADB1CDF}" destId="{61B8AD29-EA30-4A05-B721-6C2577166DFB}" srcOrd="5" destOrd="0" presId="urn:microsoft.com/office/officeart/2005/8/layout/lProcess3"/>
    <dgm:cxn modelId="{7F840E05-4D97-4B17-ABC1-500FDE816795}" type="presParOf" srcId="{E2654010-518E-45FF-8CC9-77AE7ADB1CDF}" destId="{C313661E-23EB-4D29-9D8A-EC48CD3CEC75}" srcOrd="6" destOrd="0" presId="urn:microsoft.com/office/officeart/2005/8/layout/lProcess3"/>
    <dgm:cxn modelId="{CC39BAED-AB24-4729-AFA8-05BCE20C098B}" type="presParOf" srcId="{E2654010-518E-45FF-8CC9-77AE7ADB1CDF}" destId="{87172F92-DDA5-48AD-8535-FABBFE9D174B}" srcOrd="7" destOrd="0" presId="urn:microsoft.com/office/officeart/2005/8/layout/lProcess3"/>
    <dgm:cxn modelId="{58658DF9-E6E4-4D21-A347-601AEFE58DEB}" type="presParOf" srcId="{E2654010-518E-45FF-8CC9-77AE7ADB1CDF}" destId="{AA18F70D-1682-463D-B959-AE3F244C276B}" srcOrd="8" destOrd="0" presId="urn:microsoft.com/office/officeart/2005/8/layout/lProcess3"/>
    <dgm:cxn modelId="{80ABA3BF-4649-4A28-A07B-E6E1558B420C}" type="presParOf" srcId="{E2654010-518E-45FF-8CC9-77AE7ADB1CDF}" destId="{24947A6B-D463-438F-926E-25DEE17DE203}" srcOrd="9" destOrd="0" presId="urn:microsoft.com/office/officeart/2005/8/layout/lProcess3"/>
    <dgm:cxn modelId="{58C45C4C-B75A-4A19-8097-8B170DF1ED5F}"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2400" b="1" dirty="0">
              <a:solidFill>
                <a:schemeClr val="tx1"/>
              </a:solidFill>
            </a:rPr>
            <a:t>Related works</a:t>
          </a:r>
          <a:endParaRPr lang="zh-TW" altLang="en-US" sz="2400" b="1"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dgm:spPr/>
      <dgm:t>
        <a:bodyPr/>
        <a:lstStyle/>
        <a:p>
          <a:r>
            <a:rPr lang="en-US" altLang="zh-TW" b="0" dirty="0">
              <a:solidFill>
                <a:schemeClr val="tx1"/>
              </a:solidFill>
            </a:rPr>
            <a:t>Methods</a:t>
          </a:r>
          <a:endParaRPr lang="zh-TW" altLang="en-US"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1" dirty="0">
              <a:solidFill>
                <a:schemeClr val="tx1"/>
              </a:solidFill>
            </a:rPr>
            <a:t>Experiments</a:t>
          </a:r>
          <a:endParaRPr lang="zh-TW" altLang="en-US" b="1"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1"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16158" custScaleY="116073">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18F06B2B-A366-4F68-BC76-6538ECCF3DB3}" srcId="{86E0A712-FDC0-480D-8DED-3D8164D0E2B6}" destId="{CBF88128-9879-431B-B5AA-232C5A4A6CC6}" srcOrd="2" destOrd="0" parTransId="{1A48CE3A-D1C3-414D-968C-462394F34067}" sibTransId="{89B544BA-C49F-4AAD-9101-DCC5A8AC716D}"/>
    <dgm:cxn modelId="{4BABD231-D972-470C-9086-DACC33FDBCAA}" type="presOf" srcId="{629E0354-E71E-4929-A24C-40A3365CA749}" destId="{AA18F70D-1682-463D-B959-AE3F244C276B}" srcOrd="0" destOrd="0" presId="urn:microsoft.com/office/officeart/2005/8/layout/lProcess3"/>
    <dgm:cxn modelId="{49BB9F4E-E94C-4D21-A37F-C04FA013354E}" srcId="{86E0A712-FDC0-480D-8DED-3D8164D0E2B6}" destId="{2F57766F-5F33-4009-B0C0-5A32EBEF2C90}" srcOrd="4" destOrd="0" parTransId="{A9E8F3B5-C767-4841-98B3-D3842AA2A5BD}" sibTransId="{42D5AD4D-49B7-4DAB-B217-7162E1E6013A}"/>
    <dgm:cxn modelId="{92641A5C-EBA5-42D4-9A90-FB566D148B9E}" type="presOf" srcId="{2F57766F-5F33-4009-B0C0-5A32EBEF2C90}" destId="{578C6BEE-4CEB-40C5-985D-DE38D41F609F}" srcOrd="0" destOrd="0" presId="urn:microsoft.com/office/officeart/2005/8/layout/lProcess3"/>
    <dgm:cxn modelId="{1C3CBA64-8A54-4ABB-B5C2-BF3EACDBD795}" type="presOf" srcId="{87ECBBBD-F4BB-4A05-9F78-3BEEC428678B}" destId="{97E331A8-A16C-45D9-B1AD-B8C7AB05E7EE}" srcOrd="0" destOrd="0" presId="urn:microsoft.com/office/officeart/2005/8/layout/lProcess3"/>
    <dgm:cxn modelId="{B65E366A-F1DC-4A7A-AA89-E14AC1281B6A}" type="presOf" srcId="{5E51F3FB-7F33-4CB0-9F55-47B3BB8F6B12}" destId="{1226D0F3-CA56-45F0-BA74-B3A71DA72CC6}"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CCFB5BF2-2906-42C6-9946-E7A3794353D8}" type="presOf" srcId="{CBF88128-9879-431B-B5AA-232C5A4A6CC6}" destId="{C313661E-23EB-4D29-9D8A-EC48CD3CEC75}" srcOrd="0" destOrd="0" presId="urn:microsoft.com/office/officeart/2005/8/layout/lProcess3"/>
    <dgm:cxn modelId="{B661D2FB-4132-4C18-9CC7-5DC80EB67650}" type="presOf" srcId="{86E0A712-FDC0-480D-8DED-3D8164D0E2B6}" destId="{E44A44A5-8E5C-4F6A-92FE-16C91A00780D}" srcOrd="0" destOrd="0" presId="urn:microsoft.com/office/officeart/2005/8/layout/lProcess3"/>
    <dgm:cxn modelId="{1FD8B7B4-1A49-4B7B-B69D-B69D913299D5}" type="presParOf" srcId="{966EC53B-14F2-4F66-902B-1044A6D483E3}" destId="{E2654010-518E-45FF-8CC9-77AE7ADB1CDF}" srcOrd="0" destOrd="0" presId="urn:microsoft.com/office/officeart/2005/8/layout/lProcess3"/>
    <dgm:cxn modelId="{FAB21495-3F91-49CA-9226-FE2E340FEE72}" type="presParOf" srcId="{E2654010-518E-45FF-8CC9-77AE7ADB1CDF}" destId="{E44A44A5-8E5C-4F6A-92FE-16C91A00780D}" srcOrd="0" destOrd="0" presId="urn:microsoft.com/office/officeart/2005/8/layout/lProcess3"/>
    <dgm:cxn modelId="{B09D47D3-25B3-43B5-96BB-6D916823E430}" type="presParOf" srcId="{E2654010-518E-45FF-8CC9-77AE7ADB1CDF}" destId="{F0C4922C-6738-4944-A1B3-08E0AB3DEBC1}" srcOrd="1" destOrd="0" presId="urn:microsoft.com/office/officeart/2005/8/layout/lProcess3"/>
    <dgm:cxn modelId="{54B83098-C1D4-47DD-AEED-41D0D24B51F9}" type="presParOf" srcId="{E2654010-518E-45FF-8CC9-77AE7ADB1CDF}" destId="{1226D0F3-CA56-45F0-BA74-B3A71DA72CC6}" srcOrd="2" destOrd="0" presId="urn:microsoft.com/office/officeart/2005/8/layout/lProcess3"/>
    <dgm:cxn modelId="{6D06DCBE-F8AA-4AC2-9CE9-67615389D6F7}" type="presParOf" srcId="{E2654010-518E-45FF-8CC9-77AE7ADB1CDF}" destId="{36CDA42C-C51A-4AF3-9115-08683D2AB50E}" srcOrd="3" destOrd="0" presId="urn:microsoft.com/office/officeart/2005/8/layout/lProcess3"/>
    <dgm:cxn modelId="{681E1494-6629-4E8D-A7AE-9E8B69520807}" type="presParOf" srcId="{E2654010-518E-45FF-8CC9-77AE7ADB1CDF}" destId="{97E331A8-A16C-45D9-B1AD-B8C7AB05E7EE}" srcOrd="4" destOrd="0" presId="urn:microsoft.com/office/officeart/2005/8/layout/lProcess3"/>
    <dgm:cxn modelId="{010FA691-805F-463C-8551-827C6574B54F}" type="presParOf" srcId="{E2654010-518E-45FF-8CC9-77AE7ADB1CDF}" destId="{61B8AD29-EA30-4A05-B721-6C2577166DFB}" srcOrd="5" destOrd="0" presId="urn:microsoft.com/office/officeart/2005/8/layout/lProcess3"/>
    <dgm:cxn modelId="{F1596266-EA5E-41EC-AA72-C234677CFEAA}" type="presParOf" srcId="{E2654010-518E-45FF-8CC9-77AE7ADB1CDF}" destId="{C313661E-23EB-4D29-9D8A-EC48CD3CEC75}" srcOrd="6" destOrd="0" presId="urn:microsoft.com/office/officeart/2005/8/layout/lProcess3"/>
    <dgm:cxn modelId="{64905CD5-68CE-4C5F-9060-EC90469E8AEE}" type="presParOf" srcId="{E2654010-518E-45FF-8CC9-77AE7ADB1CDF}" destId="{87172F92-DDA5-48AD-8535-FABBFE9D174B}" srcOrd="7" destOrd="0" presId="urn:microsoft.com/office/officeart/2005/8/layout/lProcess3"/>
    <dgm:cxn modelId="{329C96F3-3D69-42B2-90D6-D8E16B30D785}" type="presParOf" srcId="{E2654010-518E-45FF-8CC9-77AE7ADB1CDF}" destId="{AA18F70D-1682-463D-B959-AE3F244C276B}" srcOrd="8" destOrd="0" presId="urn:microsoft.com/office/officeart/2005/8/layout/lProcess3"/>
    <dgm:cxn modelId="{B04CCD67-7C30-4A91-BAC7-BE3C420CE435}" type="presParOf" srcId="{E2654010-518E-45FF-8CC9-77AE7ADB1CDF}" destId="{24947A6B-D463-438F-926E-25DEE17DE203}" srcOrd="9" destOrd="0" presId="urn:microsoft.com/office/officeart/2005/8/layout/lProcess3"/>
    <dgm:cxn modelId="{06DE5F44-CFD3-4D70-89E8-567599FF4DD4}" type="presParOf" srcId="{E2654010-518E-45FF-8CC9-77AE7ADB1CDF}" destId="{578C6BEE-4CEB-40C5-985D-DE38D41F609F}" srcOrd="1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2400" b="1" dirty="0">
              <a:solidFill>
                <a:schemeClr val="tx1"/>
              </a:solidFill>
            </a:rPr>
            <a:t>Related works</a:t>
          </a:r>
          <a:endParaRPr lang="zh-TW" altLang="en-US" sz="2400" b="1"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dgm:spPr/>
      <dgm:t>
        <a:bodyPr/>
        <a:lstStyle/>
        <a:p>
          <a:r>
            <a:rPr lang="en-US" altLang="zh-TW" b="0" dirty="0">
              <a:solidFill>
                <a:schemeClr val="tx1"/>
              </a:solidFill>
            </a:rPr>
            <a:t>Methods</a:t>
          </a:r>
          <a:endParaRPr lang="zh-TW" altLang="en-US"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63619B7F-1095-47B5-A290-BA9A78F4CC87}">
      <dgm:prSet phldrT="[文字]" custT="1"/>
      <dgm:spPr>
        <a:solidFill>
          <a:srgbClr val="92D050"/>
        </a:solidFill>
      </dgm:spPr>
      <dgm:t>
        <a:bodyPr/>
        <a:lstStyle/>
        <a:p>
          <a:r>
            <a:rPr lang="en-US" altLang="zh-TW" sz="2400" b="1" dirty="0" err="1">
              <a:solidFill>
                <a:schemeClr val="tx1"/>
              </a:solidFill>
            </a:rPr>
            <a:t>SENet</a:t>
          </a:r>
          <a:endParaRPr lang="zh-TW" altLang="en-US" sz="2400" b="1" dirty="0">
            <a:solidFill>
              <a:schemeClr val="tx1"/>
            </a:solidFill>
          </a:endParaRPr>
        </a:p>
      </dgm:t>
    </dgm:pt>
    <dgm:pt modelId="{92FFCBF7-60E6-434E-95EA-EA6B71B0A8E1}" type="parTrans" cxnId="{4ACBA346-CFB6-43A9-9118-6D6A6B823A5F}">
      <dgm:prSet/>
      <dgm:spPr/>
      <dgm:t>
        <a:bodyPr/>
        <a:lstStyle/>
        <a:p>
          <a:endParaRPr lang="zh-TW" altLang="en-US"/>
        </a:p>
      </dgm:t>
    </dgm:pt>
    <dgm:pt modelId="{3D8FFA1F-D897-433E-9186-34E5C178A528}" type="sibTrans" cxnId="{4ACBA346-CFB6-43A9-9118-6D6A6B823A5F}">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2"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16158" custScaleY="116073">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 modelId="{3C9B1ECB-26B7-4DB7-A6D3-F23D7368999F}" type="pres">
      <dgm:prSet presAssocID="{86E0A712-FDC0-480D-8DED-3D8164D0E2B6}" presName="vSp" presStyleCnt="0"/>
      <dgm:spPr/>
    </dgm:pt>
    <dgm:pt modelId="{49263EE5-7630-4983-A375-66D8F035CA14}" type="pres">
      <dgm:prSet presAssocID="{63619B7F-1095-47B5-A290-BA9A78F4CC87}" presName="horFlow" presStyleCnt="0"/>
      <dgm:spPr/>
    </dgm:pt>
    <dgm:pt modelId="{7437C1D1-CD37-4D77-AB03-5E4D2A4D2482}" type="pres">
      <dgm:prSet presAssocID="{63619B7F-1095-47B5-A290-BA9A78F4CC87}" presName="bigChev" presStyleLbl="node1" presStyleIdx="1" presStyleCnt="2" custScaleX="94946" custScaleY="68296" custLinFactX="30169" custLinFactNeighborX="100000" custLinFactNeighborY="-4218"/>
      <dgm:spPr>
        <a:prstGeom prst="flowChartTerminator">
          <a:avLst/>
        </a:prstGeom>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BF547116-991E-49D8-A219-C6ABE2FD0F42}" type="presOf" srcId="{CBF88128-9879-431B-B5AA-232C5A4A6CC6}" destId="{C313661E-23EB-4D29-9D8A-EC48CD3CEC75}"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B47DF038-59EE-4258-A1BE-F72B37DB17F0}" type="presOf" srcId="{5E51F3FB-7F33-4CB0-9F55-47B3BB8F6B12}" destId="{1226D0F3-CA56-45F0-BA74-B3A71DA72CC6}" srcOrd="0" destOrd="0" presId="urn:microsoft.com/office/officeart/2005/8/layout/lProcess3"/>
    <dgm:cxn modelId="{4ACBA346-CFB6-43A9-9118-6D6A6B823A5F}" srcId="{CA0768C1-C9E0-4440-9A10-EFC0B685447E}" destId="{63619B7F-1095-47B5-A290-BA9A78F4CC87}" srcOrd="1" destOrd="0" parTransId="{92FFCBF7-60E6-434E-95EA-EA6B71B0A8E1}" sibTransId="{3D8FFA1F-D897-433E-9186-34E5C178A528}"/>
    <dgm:cxn modelId="{49BB9F4E-E94C-4D21-A37F-C04FA013354E}" srcId="{86E0A712-FDC0-480D-8DED-3D8164D0E2B6}" destId="{2F57766F-5F33-4009-B0C0-5A32EBEF2C90}" srcOrd="4" destOrd="0" parTransId="{A9E8F3B5-C767-4841-98B3-D3842AA2A5BD}" sibTransId="{42D5AD4D-49B7-4DAB-B217-7162E1E6013A}"/>
    <dgm:cxn modelId="{1918B950-590F-4279-AB4D-8FB38159DB23}" type="presOf" srcId="{87ECBBBD-F4BB-4A05-9F78-3BEEC428678B}" destId="{97E331A8-A16C-45D9-B1AD-B8C7AB05E7EE}" srcOrd="0" destOrd="0" presId="urn:microsoft.com/office/officeart/2005/8/layout/lProcess3"/>
    <dgm:cxn modelId="{C6D9AE83-3EEF-481B-8C0B-F420A51E442D}" type="presOf" srcId="{63619B7F-1095-47B5-A290-BA9A78F4CC87}" destId="{7437C1D1-CD37-4D77-AB03-5E4D2A4D2482}"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E9B2DEF6-F860-4BB8-8959-F0DD498B55A5}" type="presOf" srcId="{2F57766F-5F33-4009-B0C0-5A32EBEF2C90}" destId="{578C6BEE-4CEB-40C5-985D-DE38D41F609F}" srcOrd="0" destOrd="0" presId="urn:microsoft.com/office/officeart/2005/8/layout/lProcess3"/>
    <dgm:cxn modelId="{E597B7F8-5935-4C98-B5C3-DE1D7CD961D7}" type="presOf" srcId="{86E0A712-FDC0-480D-8DED-3D8164D0E2B6}" destId="{E44A44A5-8E5C-4F6A-92FE-16C91A00780D}" srcOrd="0" destOrd="0" presId="urn:microsoft.com/office/officeart/2005/8/layout/lProcess3"/>
    <dgm:cxn modelId="{BF9BD7FF-5040-4956-86AB-2C5787ADE988}" type="presOf" srcId="{629E0354-E71E-4929-A24C-40A3365CA749}" destId="{AA18F70D-1682-463D-B959-AE3F244C276B}" srcOrd="0" destOrd="0" presId="urn:microsoft.com/office/officeart/2005/8/layout/lProcess3"/>
    <dgm:cxn modelId="{20CB8C7B-FE64-49DD-9B07-0CCB05185C58}" type="presParOf" srcId="{966EC53B-14F2-4F66-902B-1044A6D483E3}" destId="{E2654010-518E-45FF-8CC9-77AE7ADB1CDF}" srcOrd="0" destOrd="0" presId="urn:microsoft.com/office/officeart/2005/8/layout/lProcess3"/>
    <dgm:cxn modelId="{3736039F-2986-44ED-9810-11F3FA8587EA}" type="presParOf" srcId="{E2654010-518E-45FF-8CC9-77AE7ADB1CDF}" destId="{E44A44A5-8E5C-4F6A-92FE-16C91A00780D}" srcOrd="0" destOrd="0" presId="urn:microsoft.com/office/officeart/2005/8/layout/lProcess3"/>
    <dgm:cxn modelId="{224DE38E-45FD-4AD0-986D-7754F5E041DD}" type="presParOf" srcId="{E2654010-518E-45FF-8CC9-77AE7ADB1CDF}" destId="{F0C4922C-6738-4944-A1B3-08E0AB3DEBC1}" srcOrd="1" destOrd="0" presId="urn:microsoft.com/office/officeart/2005/8/layout/lProcess3"/>
    <dgm:cxn modelId="{87005D6A-A86D-48B2-8643-624FA0CC904E}" type="presParOf" srcId="{E2654010-518E-45FF-8CC9-77AE7ADB1CDF}" destId="{1226D0F3-CA56-45F0-BA74-B3A71DA72CC6}" srcOrd="2" destOrd="0" presId="urn:microsoft.com/office/officeart/2005/8/layout/lProcess3"/>
    <dgm:cxn modelId="{785122C5-B7B5-403F-8C8A-51F1C841D9C3}" type="presParOf" srcId="{E2654010-518E-45FF-8CC9-77AE7ADB1CDF}" destId="{36CDA42C-C51A-4AF3-9115-08683D2AB50E}" srcOrd="3" destOrd="0" presId="urn:microsoft.com/office/officeart/2005/8/layout/lProcess3"/>
    <dgm:cxn modelId="{F2180879-22A7-46E3-9EE7-3BC6AF67749B}" type="presParOf" srcId="{E2654010-518E-45FF-8CC9-77AE7ADB1CDF}" destId="{97E331A8-A16C-45D9-B1AD-B8C7AB05E7EE}" srcOrd="4" destOrd="0" presId="urn:microsoft.com/office/officeart/2005/8/layout/lProcess3"/>
    <dgm:cxn modelId="{3CAC2544-3D9C-4E15-ADF4-A70786714333}" type="presParOf" srcId="{E2654010-518E-45FF-8CC9-77AE7ADB1CDF}" destId="{61B8AD29-EA30-4A05-B721-6C2577166DFB}" srcOrd="5" destOrd="0" presId="urn:microsoft.com/office/officeart/2005/8/layout/lProcess3"/>
    <dgm:cxn modelId="{1F6E1148-1317-4A3B-8EA6-4C91142D9532}" type="presParOf" srcId="{E2654010-518E-45FF-8CC9-77AE7ADB1CDF}" destId="{C313661E-23EB-4D29-9D8A-EC48CD3CEC75}" srcOrd="6" destOrd="0" presId="urn:microsoft.com/office/officeart/2005/8/layout/lProcess3"/>
    <dgm:cxn modelId="{95845192-BA81-41A9-B00B-1AF3E2E86604}" type="presParOf" srcId="{E2654010-518E-45FF-8CC9-77AE7ADB1CDF}" destId="{87172F92-DDA5-48AD-8535-FABBFE9D174B}" srcOrd="7" destOrd="0" presId="urn:microsoft.com/office/officeart/2005/8/layout/lProcess3"/>
    <dgm:cxn modelId="{91B4BC60-0652-4181-8823-38D85ADBF498}" type="presParOf" srcId="{E2654010-518E-45FF-8CC9-77AE7ADB1CDF}" destId="{AA18F70D-1682-463D-B959-AE3F244C276B}" srcOrd="8" destOrd="0" presId="urn:microsoft.com/office/officeart/2005/8/layout/lProcess3"/>
    <dgm:cxn modelId="{B73B41C6-830E-40D8-830E-9F817D14BCF5}" type="presParOf" srcId="{E2654010-518E-45FF-8CC9-77AE7ADB1CDF}" destId="{24947A6B-D463-438F-926E-25DEE17DE203}" srcOrd="9" destOrd="0" presId="urn:microsoft.com/office/officeart/2005/8/layout/lProcess3"/>
    <dgm:cxn modelId="{14A9B679-E5A0-4889-9280-2D4C69E9B995}" type="presParOf" srcId="{E2654010-518E-45FF-8CC9-77AE7ADB1CDF}" destId="{578C6BEE-4CEB-40C5-985D-DE38D41F609F}" srcOrd="10" destOrd="0" presId="urn:microsoft.com/office/officeart/2005/8/layout/lProcess3"/>
    <dgm:cxn modelId="{275D2A87-453D-40C8-B93E-E2BC1D557BBF}" type="presParOf" srcId="{966EC53B-14F2-4F66-902B-1044A6D483E3}" destId="{3C9B1ECB-26B7-4DB7-A6D3-F23D7368999F}" srcOrd="1" destOrd="0" presId="urn:microsoft.com/office/officeart/2005/8/layout/lProcess3"/>
    <dgm:cxn modelId="{7B72E39A-686A-4E8E-A96A-75A7711FAE9D}" type="presParOf" srcId="{966EC53B-14F2-4F66-902B-1044A6D483E3}" destId="{49263EE5-7630-4983-A375-66D8F035CA14}" srcOrd="2" destOrd="0" presId="urn:microsoft.com/office/officeart/2005/8/layout/lProcess3"/>
    <dgm:cxn modelId="{A8734FFD-230E-4AB1-906B-E2FCE24499C4}" type="presParOf" srcId="{49263EE5-7630-4983-A375-66D8F035CA14}" destId="{7437C1D1-CD37-4D77-AB03-5E4D2A4D248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2400" b="1" dirty="0">
              <a:solidFill>
                <a:schemeClr val="tx1"/>
              </a:solidFill>
            </a:rPr>
            <a:t>Related works</a:t>
          </a:r>
          <a:endParaRPr lang="zh-TW" altLang="en-US" sz="2400" b="1"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dgm:spPr/>
      <dgm:t>
        <a:bodyPr/>
        <a:lstStyle/>
        <a:p>
          <a:r>
            <a:rPr lang="en-US" altLang="zh-TW" b="0" dirty="0">
              <a:solidFill>
                <a:schemeClr val="tx1"/>
              </a:solidFill>
            </a:rPr>
            <a:t>Methods</a:t>
          </a:r>
          <a:endParaRPr lang="zh-TW" altLang="en-US"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63619B7F-1095-47B5-A290-BA9A78F4CC87}">
      <dgm:prSet phldrT="[文字]" custT="1"/>
      <dgm:spPr>
        <a:solidFill>
          <a:srgbClr val="92D050"/>
        </a:solidFill>
      </dgm:spPr>
      <dgm:t>
        <a:bodyPr/>
        <a:lstStyle/>
        <a:p>
          <a:r>
            <a:rPr lang="en-US" altLang="zh-TW" sz="2400" b="1" dirty="0">
              <a:solidFill>
                <a:schemeClr val="tx1"/>
              </a:solidFill>
            </a:rPr>
            <a:t>Non-local Block</a:t>
          </a:r>
          <a:endParaRPr lang="zh-TW" altLang="en-US" sz="2400" b="1" dirty="0">
            <a:solidFill>
              <a:schemeClr val="tx1"/>
            </a:solidFill>
          </a:endParaRPr>
        </a:p>
      </dgm:t>
    </dgm:pt>
    <dgm:pt modelId="{92FFCBF7-60E6-434E-95EA-EA6B71B0A8E1}" type="parTrans" cxnId="{4ACBA346-CFB6-43A9-9118-6D6A6B823A5F}">
      <dgm:prSet/>
      <dgm:spPr/>
      <dgm:t>
        <a:bodyPr/>
        <a:lstStyle/>
        <a:p>
          <a:endParaRPr lang="zh-TW" altLang="en-US"/>
        </a:p>
      </dgm:t>
    </dgm:pt>
    <dgm:pt modelId="{3D8FFA1F-D897-433E-9186-34E5C178A528}" type="sibTrans" cxnId="{4ACBA346-CFB6-43A9-9118-6D6A6B823A5F}">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2"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16158" custScaleY="116073">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 modelId="{3C9B1ECB-26B7-4DB7-A6D3-F23D7368999F}" type="pres">
      <dgm:prSet presAssocID="{86E0A712-FDC0-480D-8DED-3D8164D0E2B6}" presName="vSp" presStyleCnt="0"/>
      <dgm:spPr/>
    </dgm:pt>
    <dgm:pt modelId="{49263EE5-7630-4983-A375-66D8F035CA14}" type="pres">
      <dgm:prSet presAssocID="{63619B7F-1095-47B5-A290-BA9A78F4CC87}" presName="horFlow" presStyleCnt="0"/>
      <dgm:spPr/>
    </dgm:pt>
    <dgm:pt modelId="{7437C1D1-CD37-4D77-AB03-5E4D2A4D2482}" type="pres">
      <dgm:prSet presAssocID="{63619B7F-1095-47B5-A290-BA9A78F4CC87}" presName="bigChev" presStyleLbl="node1" presStyleIdx="1" presStyleCnt="2" custScaleX="121613" custScaleY="68296" custLinFactX="30169" custLinFactNeighborX="100000" custLinFactNeighborY="-4218"/>
      <dgm:spPr>
        <a:prstGeom prst="flowChartTerminator">
          <a:avLst/>
        </a:prstGeom>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BF547116-991E-49D8-A219-C6ABE2FD0F42}" type="presOf" srcId="{CBF88128-9879-431B-B5AA-232C5A4A6CC6}" destId="{C313661E-23EB-4D29-9D8A-EC48CD3CEC75}"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B47DF038-59EE-4258-A1BE-F72B37DB17F0}" type="presOf" srcId="{5E51F3FB-7F33-4CB0-9F55-47B3BB8F6B12}" destId="{1226D0F3-CA56-45F0-BA74-B3A71DA72CC6}" srcOrd="0" destOrd="0" presId="urn:microsoft.com/office/officeart/2005/8/layout/lProcess3"/>
    <dgm:cxn modelId="{4ACBA346-CFB6-43A9-9118-6D6A6B823A5F}" srcId="{CA0768C1-C9E0-4440-9A10-EFC0B685447E}" destId="{63619B7F-1095-47B5-A290-BA9A78F4CC87}" srcOrd="1" destOrd="0" parTransId="{92FFCBF7-60E6-434E-95EA-EA6B71B0A8E1}" sibTransId="{3D8FFA1F-D897-433E-9186-34E5C178A528}"/>
    <dgm:cxn modelId="{49BB9F4E-E94C-4D21-A37F-C04FA013354E}" srcId="{86E0A712-FDC0-480D-8DED-3D8164D0E2B6}" destId="{2F57766F-5F33-4009-B0C0-5A32EBEF2C90}" srcOrd="4" destOrd="0" parTransId="{A9E8F3B5-C767-4841-98B3-D3842AA2A5BD}" sibTransId="{42D5AD4D-49B7-4DAB-B217-7162E1E6013A}"/>
    <dgm:cxn modelId="{1918B950-590F-4279-AB4D-8FB38159DB23}" type="presOf" srcId="{87ECBBBD-F4BB-4A05-9F78-3BEEC428678B}" destId="{97E331A8-A16C-45D9-B1AD-B8C7AB05E7EE}" srcOrd="0" destOrd="0" presId="urn:microsoft.com/office/officeart/2005/8/layout/lProcess3"/>
    <dgm:cxn modelId="{C6D9AE83-3EEF-481B-8C0B-F420A51E442D}" type="presOf" srcId="{63619B7F-1095-47B5-A290-BA9A78F4CC87}" destId="{7437C1D1-CD37-4D77-AB03-5E4D2A4D2482}"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E9B2DEF6-F860-4BB8-8959-F0DD498B55A5}" type="presOf" srcId="{2F57766F-5F33-4009-B0C0-5A32EBEF2C90}" destId="{578C6BEE-4CEB-40C5-985D-DE38D41F609F}" srcOrd="0" destOrd="0" presId="urn:microsoft.com/office/officeart/2005/8/layout/lProcess3"/>
    <dgm:cxn modelId="{E597B7F8-5935-4C98-B5C3-DE1D7CD961D7}" type="presOf" srcId="{86E0A712-FDC0-480D-8DED-3D8164D0E2B6}" destId="{E44A44A5-8E5C-4F6A-92FE-16C91A00780D}" srcOrd="0" destOrd="0" presId="urn:microsoft.com/office/officeart/2005/8/layout/lProcess3"/>
    <dgm:cxn modelId="{BF9BD7FF-5040-4956-86AB-2C5787ADE988}" type="presOf" srcId="{629E0354-E71E-4929-A24C-40A3365CA749}" destId="{AA18F70D-1682-463D-B959-AE3F244C276B}" srcOrd="0" destOrd="0" presId="urn:microsoft.com/office/officeart/2005/8/layout/lProcess3"/>
    <dgm:cxn modelId="{20CB8C7B-FE64-49DD-9B07-0CCB05185C58}" type="presParOf" srcId="{966EC53B-14F2-4F66-902B-1044A6D483E3}" destId="{E2654010-518E-45FF-8CC9-77AE7ADB1CDF}" srcOrd="0" destOrd="0" presId="urn:microsoft.com/office/officeart/2005/8/layout/lProcess3"/>
    <dgm:cxn modelId="{3736039F-2986-44ED-9810-11F3FA8587EA}" type="presParOf" srcId="{E2654010-518E-45FF-8CC9-77AE7ADB1CDF}" destId="{E44A44A5-8E5C-4F6A-92FE-16C91A00780D}" srcOrd="0" destOrd="0" presId="urn:microsoft.com/office/officeart/2005/8/layout/lProcess3"/>
    <dgm:cxn modelId="{224DE38E-45FD-4AD0-986D-7754F5E041DD}" type="presParOf" srcId="{E2654010-518E-45FF-8CC9-77AE7ADB1CDF}" destId="{F0C4922C-6738-4944-A1B3-08E0AB3DEBC1}" srcOrd="1" destOrd="0" presId="urn:microsoft.com/office/officeart/2005/8/layout/lProcess3"/>
    <dgm:cxn modelId="{87005D6A-A86D-48B2-8643-624FA0CC904E}" type="presParOf" srcId="{E2654010-518E-45FF-8CC9-77AE7ADB1CDF}" destId="{1226D0F3-CA56-45F0-BA74-B3A71DA72CC6}" srcOrd="2" destOrd="0" presId="urn:microsoft.com/office/officeart/2005/8/layout/lProcess3"/>
    <dgm:cxn modelId="{785122C5-B7B5-403F-8C8A-51F1C841D9C3}" type="presParOf" srcId="{E2654010-518E-45FF-8CC9-77AE7ADB1CDF}" destId="{36CDA42C-C51A-4AF3-9115-08683D2AB50E}" srcOrd="3" destOrd="0" presId="urn:microsoft.com/office/officeart/2005/8/layout/lProcess3"/>
    <dgm:cxn modelId="{F2180879-22A7-46E3-9EE7-3BC6AF67749B}" type="presParOf" srcId="{E2654010-518E-45FF-8CC9-77AE7ADB1CDF}" destId="{97E331A8-A16C-45D9-B1AD-B8C7AB05E7EE}" srcOrd="4" destOrd="0" presId="urn:microsoft.com/office/officeart/2005/8/layout/lProcess3"/>
    <dgm:cxn modelId="{3CAC2544-3D9C-4E15-ADF4-A70786714333}" type="presParOf" srcId="{E2654010-518E-45FF-8CC9-77AE7ADB1CDF}" destId="{61B8AD29-EA30-4A05-B721-6C2577166DFB}" srcOrd="5" destOrd="0" presId="urn:microsoft.com/office/officeart/2005/8/layout/lProcess3"/>
    <dgm:cxn modelId="{1F6E1148-1317-4A3B-8EA6-4C91142D9532}" type="presParOf" srcId="{E2654010-518E-45FF-8CC9-77AE7ADB1CDF}" destId="{C313661E-23EB-4D29-9D8A-EC48CD3CEC75}" srcOrd="6" destOrd="0" presId="urn:microsoft.com/office/officeart/2005/8/layout/lProcess3"/>
    <dgm:cxn modelId="{95845192-BA81-41A9-B00B-1AF3E2E86604}" type="presParOf" srcId="{E2654010-518E-45FF-8CC9-77AE7ADB1CDF}" destId="{87172F92-DDA5-48AD-8535-FABBFE9D174B}" srcOrd="7" destOrd="0" presId="urn:microsoft.com/office/officeart/2005/8/layout/lProcess3"/>
    <dgm:cxn modelId="{91B4BC60-0652-4181-8823-38D85ADBF498}" type="presParOf" srcId="{E2654010-518E-45FF-8CC9-77AE7ADB1CDF}" destId="{AA18F70D-1682-463D-B959-AE3F244C276B}" srcOrd="8" destOrd="0" presId="urn:microsoft.com/office/officeart/2005/8/layout/lProcess3"/>
    <dgm:cxn modelId="{B73B41C6-830E-40D8-830E-9F817D14BCF5}" type="presParOf" srcId="{E2654010-518E-45FF-8CC9-77AE7ADB1CDF}" destId="{24947A6B-D463-438F-926E-25DEE17DE203}" srcOrd="9" destOrd="0" presId="urn:microsoft.com/office/officeart/2005/8/layout/lProcess3"/>
    <dgm:cxn modelId="{14A9B679-E5A0-4889-9280-2D4C69E9B995}" type="presParOf" srcId="{E2654010-518E-45FF-8CC9-77AE7ADB1CDF}" destId="{578C6BEE-4CEB-40C5-985D-DE38D41F609F}" srcOrd="10" destOrd="0" presId="urn:microsoft.com/office/officeart/2005/8/layout/lProcess3"/>
    <dgm:cxn modelId="{275D2A87-453D-40C8-B93E-E2BC1D557BBF}" type="presParOf" srcId="{966EC53B-14F2-4F66-902B-1044A6D483E3}" destId="{3C9B1ECB-26B7-4DB7-A6D3-F23D7368999F}" srcOrd="1" destOrd="0" presId="urn:microsoft.com/office/officeart/2005/8/layout/lProcess3"/>
    <dgm:cxn modelId="{7B72E39A-686A-4E8E-A96A-75A7711FAE9D}" type="presParOf" srcId="{966EC53B-14F2-4F66-902B-1044A6D483E3}" destId="{49263EE5-7630-4983-A375-66D8F035CA14}" srcOrd="2" destOrd="0" presId="urn:microsoft.com/office/officeart/2005/8/layout/lProcess3"/>
    <dgm:cxn modelId="{A8734FFD-230E-4AB1-906B-E2FCE24499C4}" type="presParOf" srcId="{49263EE5-7630-4983-A375-66D8F035CA14}" destId="{7437C1D1-CD37-4D77-AB03-5E4D2A4D248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2400" b="1" dirty="0">
              <a:solidFill>
                <a:schemeClr val="tx1"/>
              </a:solidFill>
            </a:rPr>
            <a:t>Related works</a:t>
          </a:r>
          <a:endParaRPr lang="zh-TW" altLang="en-US" sz="2400" b="1"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dgm:spPr/>
      <dgm:t>
        <a:bodyPr/>
        <a:lstStyle/>
        <a:p>
          <a:r>
            <a:rPr lang="en-US" altLang="zh-TW" b="0" dirty="0">
              <a:solidFill>
                <a:schemeClr val="tx1"/>
              </a:solidFill>
            </a:rPr>
            <a:t>Methods</a:t>
          </a:r>
          <a:endParaRPr lang="zh-TW" altLang="en-US"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63619B7F-1095-47B5-A290-BA9A78F4CC87}">
      <dgm:prSet phldrT="[文字]" custT="1"/>
      <dgm:spPr>
        <a:solidFill>
          <a:srgbClr val="92D050"/>
        </a:solidFill>
      </dgm:spPr>
      <dgm:t>
        <a:bodyPr/>
        <a:lstStyle/>
        <a:p>
          <a:r>
            <a:rPr lang="en-US" altLang="zh-TW" sz="2400" b="1" dirty="0">
              <a:solidFill>
                <a:schemeClr val="tx1"/>
              </a:solidFill>
            </a:rPr>
            <a:t>ResNet</a:t>
          </a:r>
          <a:endParaRPr lang="zh-TW" altLang="en-US" sz="2400" b="1" dirty="0">
            <a:solidFill>
              <a:schemeClr val="tx1"/>
            </a:solidFill>
          </a:endParaRPr>
        </a:p>
      </dgm:t>
    </dgm:pt>
    <dgm:pt modelId="{92FFCBF7-60E6-434E-95EA-EA6B71B0A8E1}" type="parTrans" cxnId="{4ACBA346-CFB6-43A9-9118-6D6A6B823A5F}">
      <dgm:prSet/>
      <dgm:spPr/>
      <dgm:t>
        <a:bodyPr/>
        <a:lstStyle/>
        <a:p>
          <a:endParaRPr lang="zh-TW" altLang="en-US"/>
        </a:p>
      </dgm:t>
    </dgm:pt>
    <dgm:pt modelId="{3D8FFA1F-D897-433E-9186-34E5C178A528}" type="sibTrans" cxnId="{4ACBA346-CFB6-43A9-9118-6D6A6B823A5F}">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2"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16158" custScaleY="116073">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 modelId="{3C9B1ECB-26B7-4DB7-A6D3-F23D7368999F}" type="pres">
      <dgm:prSet presAssocID="{86E0A712-FDC0-480D-8DED-3D8164D0E2B6}" presName="vSp" presStyleCnt="0"/>
      <dgm:spPr/>
    </dgm:pt>
    <dgm:pt modelId="{49263EE5-7630-4983-A375-66D8F035CA14}" type="pres">
      <dgm:prSet presAssocID="{63619B7F-1095-47B5-A290-BA9A78F4CC87}" presName="horFlow" presStyleCnt="0"/>
      <dgm:spPr/>
    </dgm:pt>
    <dgm:pt modelId="{7437C1D1-CD37-4D77-AB03-5E4D2A4D2482}" type="pres">
      <dgm:prSet presAssocID="{63619B7F-1095-47B5-A290-BA9A78F4CC87}" presName="bigChev" presStyleLbl="node1" presStyleIdx="1" presStyleCnt="2" custScaleX="75085" custScaleY="51627" custLinFactX="26561" custLinFactNeighborX="100000" custLinFactNeighborY="-3923"/>
      <dgm:spPr>
        <a:prstGeom prst="flowChartTerminator">
          <a:avLst/>
        </a:prstGeom>
      </dgm:spPr>
    </dgm:pt>
  </dgm:ptLst>
  <dgm:cxnLst>
    <dgm:cxn modelId="{81CFE505-A034-4474-BB16-8CC65701A034}" type="presOf" srcId="{CBF88128-9879-431B-B5AA-232C5A4A6CC6}" destId="{C313661E-23EB-4D29-9D8A-EC48CD3CEC75}" srcOrd="0" destOrd="0" presId="urn:microsoft.com/office/officeart/2005/8/layout/lProcess3"/>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18F06B2B-A366-4F68-BC76-6538ECCF3DB3}" srcId="{86E0A712-FDC0-480D-8DED-3D8164D0E2B6}" destId="{CBF88128-9879-431B-B5AA-232C5A4A6CC6}" srcOrd="2" destOrd="0" parTransId="{1A48CE3A-D1C3-414D-968C-462394F34067}" sibTransId="{89B544BA-C49F-4AAD-9101-DCC5A8AC716D}"/>
    <dgm:cxn modelId="{4ACBA346-CFB6-43A9-9118-6D6A6B823A5F}" srcId="{CA0768C1-C9E0-4440-9A10-EFC0B685447E}" destId="{63619B7F-1095-47B5-A290-BA9A78F4CC87}" srcOrd="1" destOrd="0" parTransId="{92FFCBF7-60E6-434E-95EA-EA6B71B0A8E1}" sibTransId="{3D8FFA1F-D897-433E-9186-34E5C178A528}"/>
    <dgm:cxn modelId="{49BB9F4E-E94C-4D21-A37F-C04FA013354E}" srcId="{86E0A712-FDC0-480D-8DED-3D8164D0E2B6}" destId="{2F57766F-5F33-4009-B0C0-5A32EBEF2C90}" srcOrd="4" destOrd="0" parTransId="{A9E8F3B5-C767-4841-98B3-D3842AA2A5BD}" sibTransId="{42D5AD4D-49B7-4DAB-B217-7162E1E6013A}"/>
    <dgm:cxn modelId="{781F0B8E-E88E-4E6A-99F2-8D4E2436809E}" srcId="{CA0768C1-C9E0-4440-9A10-EFC0B685447E}" destId="{86E0A712-FDC0-480D-8DED-3D8164D0E2B6}" srcOrd="0" destOrd="0" parTransId="{EE57E70C-531E-47BC-A53D-E08604C955C3}" sibTransId="{F89C02BB-19D3-4206-BAB2-BBCFDCD582CE}"/>
    <dgm:cxn modelId="{09187A94-CDD2-4E4B-92D0-5EA2939BB736}" type="presOf" srcId="{5E51F3FB-7F33-4CB0-9F55-47B3BB8F6B12}" destId="{1226D0F3-CA56-45F0-BA74-B3A71DA72CC6}" srcOrd="0" destOrd="0" presId="urn:microsoft.com/office/officeart/2005/8/layout/lProcess3"/>
    <dgm:cxn modelId="{398FDBA9-9593-4863-9F9B-2BBFA36E16D2}" type="presOf" srcId="{86E0A712-FDC0-480D-8DED-3D8164D0E2B6}" destId="{E44A44A5-8E5C-4F6A-92FE-16C91A00780D}" srcOrd="0" destOrd="0" presId="urn:microsoft.com/office/officeart/2005/8/layout/lProcess3"/>
    <dgm:cxn modelId="{19910EC3-CC0C-4FD6-BC3E-A2AFA071F1EC}" type="presOf" srcId="{2F57766F-5F33-4009-B0C0-5A32EBEF2C90}" destId="{578C6BEE-4CEB-40C5-985D-DE38D41F609F}" srcOrd="0" destOrd="0" presId="urn:microsoft.com/office/officeart/2005/8/layout/lProcess3"/>
    <dgm:cxn modelId="{520461CC-98A1-4DD8-8F81-9C6EEB0D1CBC}" type="presOf" srcId="{87ECBBBD-F4BB-4A05-9F78-3BEEC428678B}" destId="{97E331A8-A16C-45D9-B1AD-B8C7AB05E7EE}" srcOrd="0" destOrd="0" presId="urn:microsoft.com/office/officeart/2005/8/layout/lProcess3"/>
    <dgm:cxn modelId="{E28191DE-C93A-48D4-BE7D-9AFB21DFA945}" type="presOf" srcId="{629E0354-E71E-4929-A24C-40A3365CA749}" destId="{AA18F70D-1682-463D-B959-AE3F244C276B}"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BC3901E6-6EE3-47B9-97F7-AE725E1CEEDA}" type="presOf" srcId="{63619B7F-1095-47B5-A290-BA9A78F4CC87}" destId="{7437C1D1-CD37-4D77-AB03-5E4D2A4D2482}"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2C330721-D169-476D-89A8-F00CE5E77D03}" type="presParOf" srcId="{966EC53B-14F2-4F66-902B-1044A6D483E3}" destId="{E2654010-518E-45FF-8CC9-77AE7ADB1CDF}" srcOrd="0" destOrd="0" presId="urn:microsoft.com/office/officeart/2005/8/layout/lProcess3"/>
    <dgm:cxn modelId="{0BC05974-E60F-4793-AC9C-84A6CAD4588E}" type="presParOf" srcId="{E2654010-518E-45FF-8CC9-77AE7ADB1CDF}" destId="{E44A44A5-8E5C-4F6A-92FE-16C91A00780D}" srcOrd="0" destOrd="0" presId="urn:microsoft.com/office/officeart/2005/8/layout/lProcess3"/>
    <dgm:cxn modelId="{CB92C34F-C84F-47F1-9709-1148F317E339}" type="presParOf" srcId="{E2654010-518E-45FF-8CC9-77AE7ADB1CDF}" destId="{F0C4922C-6738-4944-A1B3-08E0AB3DEBC1}" srcOrd="1" destOrd="0" presId="urn:microsoft.com/office/officeart/2005/8/layout/lProcess3"/>
    <dgm:cxn modelId="{EE0C7511-8604-4A5E-99B9-31B2A4689F1C}" type="presParOf" srcId="{E2654010-518E-45FF-8CC9-77AE7ADB1CDF}" destId="{1226D0F3-CA56-45F0-BA74-B3A71DA72CC6}" srcOrd="2" destOrd="0" presId="urn:microsoft.com/office/officeart/2005/8/layout/lProcess3"/>
    <dgm:cxn modelId="{2BD75238-9B46-4180-901D-6AA79AD4F9AE}" type="presParOf" srcId="{E2654010-518E-45FF-8CC9-77AE7ADB1CDF}" destId="{36CDA42C-C51A-4AF3-9115-08683D2AB50E}" srcOrd="3" destOrd="0" presId="urn:microsoft.com/office/officeart/2005/8/layout/lProcess3"/>
    <dgm:cxn modelId="{434720BD-30A5-40BB-AB05-7DFAE371DFC3}" type="presParOf" srcId="{E2654010-518E-45FF-8CC9-77AE7ADB1CDF}" destId="{97E331A8-A16C-45D9-B1AD-B8C7AB05E7EE}" srcOrd="4" destOrd="0" presId="urn:microsoft.com/office/officeart/2005/8/layout/lProcess3"/>
    <dgm:cxn modelId="{3F2B81B7-2BCF-49C1-8BB8-5A00DEC81CCB}" type="presParOf" srcId="{E2654010-518E-45FF-8CC9-77AE7ADB1CDF}" destId="{61B8AD29-EA30-4A05-B721-6C2577166DFB}" srcOrd="5" destOrd="0" presId="urn:microsoft.com/office/officeart/2005/8/layout/lProcess3"/>
    <dgm:cxn modelId="{EBCA3D5B-C1C3-4FBB-AC66-2BF5D519C692}" type="presParOf" srcId="{E2654010-518E-45FF-8CC9-77AE7ADB1CDF}" destId="{C313661E-23EB-4D29-9D8A-EC48CD3CEC75}" srcOrd="6" destOrd="0" presId="urn:microsoft.com/office/officeart/2005/8/layout/lProcess3"/>
    <dgm:cxn modelId="{0FD6973F-39AB-4440-986C-0FEFF08E2036}" type="presParOf" srcId="{E2654010-518E-45FF-8CC9-77AE7ADB1CDF}" destId="{87172F92-DDA5-48AD-8535-FABBFE9D174B}" srcOrd="7" destOrd="0" presId="urn:microsoft.com/office/officeart/2005/8/layout/lProcess3"/>
    <dgm:cxn modelId="{7CCFC824-C358-4691-820F-6C16F250BBA5}" type="presParOf" srcId="{E2654010-518E-45FF-8CC9-77AE7ADB1CDF}" destId="{AA18F70D-1682-463D-B959-AE3F244C276B}" srcOrd="8" destOrd="0" presId="urn:microsoft.com/office/officeart/2005/8/layout/lProcess3"/>
    <dgm:cxn modelId="{71FF0A2E-41D3-4680-9E6E-BBFC58AECA76}" type="presParOf" srcId="{E2654010-518E-45FF-8CC9-77AE7ADB1CDF}" destId="{24947A6B-D463-438F-926E-25DEE17DE203}" srcOrd="9" destOrd="0" presId="urn:microsoft.com/office/officeart/2005/8/layout/lProcess3"/>
    <dgm:cxn modelId="{5E61202B-BC47-46A0-807E-8493BB781EE8}" type="presParOf" srcId="{E2654010-518E-45FF-8CC9-77AE7ADB1CDF}" destId="{578C6BEE-4CEB-40C5-985D-DE38D41F609F}" srcOrd="10" destOrd="0" presId="urn:microsoft.com/office/officeart/2005/8/layout/lProcess3"/>
    <dgm:cxn modelId="{5279AE19-0FE4-493B-B94B-13319EC4D06B}" type="presParOf" srcId="{966EC53B-14F2-4F66-902B-1044A6D483E3}" destId="{3C9B1ECB-26B7-4DB7-A6D3-F23D7368999F}" srcOrd="1" destOrd="0" presId="urn:microsoft.com/office/officeart/2005/8/layout/lProcess3"/>
    <dgm:cxn modelId="{75FAA731-718C-4CB4-A96F-0B2EBF1146CF}" type="presParOf" srcId="{966EC53B-14F2-4F66-902B-1044A6D483E3}" destId="{49263EE5-7630-4983-A375-66D8F035CA14}" srcOrd="2" destOrd="0" presId="urn:microsoft.com/office/officeart/2005/8/layout/lProcess3"/>
    <dgm:cxn modelId="{1A365A0C-1B61-41D1-999F-321E1FBBB419}" type="presParOf" srcId="{49263EE5-7630-4983-A375-66D8F035CA14}" destId="{7437C1D1-CD37-4D77-AB03-5E4D2A4D248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0768C1-C9E0-4440-9A10-EFC0B685447E}"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TW" altLang="en-US"/>
        </a:p>
      </dgm:t>
    </dgm:pt>
    <dgm:pt modelId="{86E0A712-FDC0-480D-8DED-3D8164D0E2B6}">
      <dgm:prSet phldrT="[文字]"/>
      <dgm:spPr>
        <a:solidFill>
          <a:srgbClr val="FFD3AB"/>
        </a:solidFill>
      </dgm:spPr>
      <dgm:t>
        <a:bodyPr/>
        <a:lstStyle/>
        <a:p>
          <a:r>
            <a:rPr lang="en-US" altLang="zh-TW" b="0" dirty="0">
              <a:solidFill>
                <a:schemeClr val="tx1"/>
              </a:solidFill>
            </a:rPr>
            <a:t>Introduction</a:t>
          </a:r>
          <a:endParaRPr lang="zh-TW" altLang="en-US" b="0" dirty="0">
            <a:solidFill>
              <a:schemeClr val="tx1"/>
            </a:solidFill>
          </a:endParaRPr>
        </a:p>
      </dgm:t>
    </dgm:pt>
    <dgm:pt modelId="{EE57E70C-531E-47BC-A53D-E08604C955C3}" type="parTrans" cxnId="{781F0B8E-E88E-4E6A-99F2-8D4E2436809E}">
      <dgm:prSet/>
      <dgm:spPr/>
      <dgm:t>
        <a:bodyPr/>
        <a:lstStyle/>
        <a:p>
          <a:endParaRPr lang="zh-TW" altLang="en-US"/>
        </a:p>
      </dgm:t>
    </dgm:pt>
    <dgm:pt modelId="{F89C02BB-19D3-4206-BAB2-BBCFDCD582CE}" type="sibTrans" cxnId="{781F0B8E-E88E-4E6A-99F2-8D4E2436809E}">
      <dgm:prSet/>
      <dgm:spPr/>
      <dgm:t>
        <a:bodyPr/>
        <a:lstStyle/>
        <a:p>
          <a:endParaRPr lang="zh-TW" altLang="en-US"/>
        </a:p>
      </dgm:t>
    </dgm:pt>
    <dgm:pt modelId="{5E51F3FB-7F33-4CB0-9F55-47B3BB8F6B12}">
      <dgm:prSet phldrT="[文字]" custT="1"/>
      <dgm:spPr/>
      <dgm:t>
        <a:bodyPr/>
        <a:lstStyle/>
        <a:p>
          <a:r>
            <a:rPr lang="en-US" altLang="zh-TW" sz="2400" b="1" dirty="0">
              <a:solidFill>
                <a:schemeClr val="tx1"/>
              </a:solidFill>
            </a:rPr>
            <a:t>Related works</a:t>
          </a:r>
          <a:endParaRPr lang="zh-TW" altLang="en-US" sz="2400" b="1" dirty="0">
            <a:solidFill>
              <a:schemeClr val="tx1"/>
            </a:solidFill>
          </a:endParaRPr>
        </a:p>
      </dgm:t>
    </dgm:pt>
    <dgm:pt modelId="{2AB20687-C976-4F1E-9862-459E680177F3}" type="parTrans" cxnId="{FFD09A0B-EA1B-4754-B3A7-96FF20A79EF8}">
      <dgm:prSet/>
      <dgm:spPr/>
      <dgm:t>
        <a:bodyPr/>
        <a:lstStyle/>
        <a:p>
          <a:endParaRPr lang="zh-TW" altLang="en-US"/>
        </a:p>
      </dgm:t>
    </dgm:pt>
    <dgm:pt modelId="{383F8B8E-7749-4A0A-A393-914FA10818CD}" type="sibTrans" cxnId="{FFD09A0B-EA1B-4754-B3A7-96FF20A79EF8}">
      <dgm:prSet/>
      <dgm:spPr/>
      <dgm:t>
        <a:bodyPr/>
        <a:lstStyle/>
        <a:p>
          <a:endParaRPr lang="zh-TW" altLang="en-US"/>
        </a:p>
      </dgm:t>
    </dgm:pt>
    <dgm:pt modelId="{CBF88128-9879-431B-B5AA-232C5A4A6CC6}">
      <dgm:prSet phldrT="[文字]"/>
      <dgm:spPr/>
      <dgm:t>
        <a:bodyPr/>
        <a:lstStyle/>
        <a:p>
          <a:r>
            <a:rPr lang="en-US" altLang="zh-TW" b="0" dirty="0">
              <a:solidFill>
                <a:schemeClr val="tx1"/>
              </a:solidFill>
            </a:rPr>
            <a:t>Datasets prepared</a:t>
          </a:r>
          <a:endParaRPr lang="zh-TW" altLang="en-US" b="0" dirty="0">
            <a:solidFill>
              <a:schemeClr val="tx1"/>
            </a:solidFill>
          </a:endParaRPr>
        </a:p>
      </dgm:t>
    </dgm:pt>
    <dgm:pt modelId="{1A48CE3A-D1C3-414D-968C-462394F34067}" type="parTrans" cxnId="{18F06B2B-A366-4F68-BC76-6538ECCF3DB3}">
      <dgm:prSet/>
      <dgm:spPr/>
      <dgm:t>
        <a:bodyPr/>
        <a:lstStyle/>
        <a:p>
          <a:endParaRPr lang="zh-TW" altLang="en-US"/>
        </a:p>
      </dgm:t>
    </dgm:pt>
    <dgm:pt modelId="{89B544BA-C49F-4AAD-9101-DCC5A8AC716D}" type="sibTrans" cxnId="{18F06B2B-A366-4F68-BC76-6538ECCF3DB3}">
      <dgm:prSet/>
      <dgm:spPr/>
      <dgm:t>
        <a:bodyPr/>
        <a:lstStyle/>
        <a:p>
          <a:endParaRPr lang="zh-TW" altLang="en-US"/>
        </a:p>
      </dgm:t>
    </dgm:pt>
    <dgm:pt modelId="{87ECBBBD-F4BB-4A05-9F78-3BEEC428678B}">
      <dgm:prSet phldrT="[文字]"/>
      <dgm:spPr/>
      <dgm:t>
        <a:bodyPr/>
        <a:lstStyle/>
        <a:p>
          <a:r>
            <a:rPr lang="en-US" altLang="zh-TW" b="0" dirty="0">
              <a:solidFill>
                <a:schemeClr val="tx1"/>
              </a:solidFill>
            </a:rPr>
            <a:t>Methods</a:t>
          </a:r>
          <a:endParaRPr lang="zh-TW" altLang="en-US" b="0" dirty="0">
            <a:solidFill>
              <a:schemeClr val="tx1"/>
            </a:solidFill>
          </a:endParaRPr>
        </a:p>
      </dgm:t>
    </dgm:pt>
    <dgm:pt modelId="{89E8305D-0E16-41D8-9558-3B1B00B89E65}" type="parTrans" cxnId="{EDEA2B0B-6F85-42BD-B4E8-6AE7C29F96CD}">
      <dgm:prSet/>
      <dgm:spPr/>
      <dgm:t>
        <a:bodyPr/>
        <a:lstStyle/>
        <a:p>
          <a:endParaRPr lang="zh-TW" altLang="en-US"/>
        </a:p>
      </dgm:t>
    </dgm:pt>
    <dgm:pt modelId="{B5D9B87C-F82C-4B66-A129-B77BAFE889BF}" type="sibTrans" cxnId="{EDEA2B0B-6F85-42BD-B4E8-6AE7C29F96CD}">
      <dgm:prSet/>
      <dgm:spPr/>
      <dgm:t>
        <a:bodyPr/>
        <a:lstStyle/>
        <a:p>
          <a:endParaRPr lang="zh-TW" altLang="en-US"/>
        </a:p>
      </dgm:t>
    </dgm:pt>
    <dgm:pt modelId="{629E0354-E71E-4929-A24C-40A3365CA749}">
      <dgm:prSet phldrT="[文字]"/>
      <dgm:spPr/>
      <dgm:t>
        <a:bodyPr/>
        <a:lstStyle/>
        <a:p>
          <a:r>
            <a:rPr lang="en-US" altLang="zh-TW" b="0" dirty="0">
              <a:solidFill>
                <a:schemeClr val="tx1"/>
              </a:solidFill>
            </a:rPr>
            <a:t>Experiments</a:t>
          </a:r>
          <a:endParaRPr lang="zh-TW" altLang="en-US" b="0" dirty="0">
            <a:solidFill>
              <a:schemeClr val="tx1"/>
            </a:solidFill>
          </a:endParaRPr>
        </a:p>
      </dgm:t>
    </dgm:pt>
    <dgm:pt modelId="{0F8F5EB3-2972-466F-968F-03F9C46E3142}" type="parTrans" cxnId="{4F669DEF-E989-41ED-BAD2-A2893C25E0CB}">
      <dgm:prSet/>
      <dgm:spPr/>
      <dgm:t>
        <a:bodyPr/>
        <a:lstStyle/>
        <a:p>
          <a:endParaRPr lang="zh-TW" altLang="en-US"/>
        </a:p>
      </dgm:t>
    </dgm:pt>
    <dgm:pt modelId="{586CDB3B-F6DF-4ACC-A5D1-25FBF0AEEECA}" type="sibTrans" cxnId="{4F669DEF-E989-41ED-BAD2-A2893C25E0CB}">
      <dgm:prSet/>
      <dgm:spPr/>
      <dgm:t>
        <a:bodyPr/>
        <a:lstStyle/>
        <a:p>
          <a:endParaRPr lang="zh-TW" altLang="en-US"/>
        </a:p>
      </dgm:t>
    </dgm:pt>
    <dgm:pt modelId="{2F57766F-5F33-4009-B0C0-5A32EBEF2C90}">
      <dgm:prSet phldrT="[文字]"/>
      <dgm:spPr/>
      <dgm:t>
        <a:bodyPr/>
        <a:lstStyle/>
        <a:p>
          <a:r>
            <a:rPr lang="en-US" altLang="zh-TW" b="0" dirty="0">
              <a:solidFill>
                <a:schemeClr val="tx1"/>
              </a:solidFill>
            </a:rPr>
            <a:t>Results</a:t>
          </a:r>
          <a:endParaRPr lang="zh-TW" altLang="en-US" b="0" dirty="0">
            <a:solidFill>
              <a:schemeClr val="tx1"/>
            </a:solidFill>
          </a:endParaRPr>
        </a:p>
      </dgm:t>
    </dgm:pt>
    <dgm:pt modelId="{A9E8F3B5-C767-4841-98B3-D3842AA2A5BD}" type="parTrans" cxnId="{49BB9F4E-E94C-4D21-A37F-C04FA013354E}">
      <dgm:prSet/>
      <dgm:spPr/>
      <dgm:t>
        <a:bodyPr/>
        <a:lstStyle/>
        <a:p>
          <a:endParaRPr lang="zh-TW" altLang="en-US"/>
        </a:p>
      </dgm:t>
    </dgm:pt>
    <dgm:pt modelId="{42D5AD4D-49B7-4DAB-B217-7162E1E6013A}" type="sibTrans" cxnId="{49BB9F4E-E94C-4D21-A37F-C04FA013354E}">
      <dgm:prSet/>
      <dgm:spPr/>
      <dgm:t>
        <a:bodyPr/>
        <a:lstStyle/>
        <a:p>
          <a:endParaRPr lang="zh-TW" altLang="en-US"/>
        </a:p>
      </dgm:t>
    </dgm:pt>
    <dgm:pt modelId="{63619B7F-1095-47B5-A290-BA9A78F4CC87}">
      <dgm:prSet phldrT="[文字]" custT="1"/>
      <dgm:spPr>
        <a:solidFill>
          <a:srgbClr val="92D050"/>
        </a:solidFill>
      </dgm:spPr>
      <dgm:t>
        <a:bodyPr/>
        <a:lstStyle/>
        <a:p>
          <a:endParaRPr lang="en-US" altLang="zh-TW" sz="2400" b="1" dirty="0">
            <a:solidFill>
              <a:schemeClr val="tx1"/>
            </a:solidFill>
          </a:endParaRPr>
        </a:p>
        <a:p>
          <a:r>
            <a:rPr lang="en-US" altLang="zh-TW" sz="2400" b="1" dirty="0" err="1">
              <a:solidFill>
                <a:schemeClr val="tx1"/>
              </a:solidFill>
            </a:rPr>
            <a:t>Depthwise</a:t>
          </a:r>
          <a:r>
            <a:rPr lang="en-US" altLang="zh-TW" sz="2400" b="1" dirty="0">
              <a:solidFill>
                <a:schemeClr val="tx1"/>
              </a:solidFill>
            </a:rPr>
            <a:t> Separable Convolution</a:t>
          </a:r>
          <a:endParaRPr lang="zh-TW" altLang="zh-TW" sz="2400" b="1" dirty="0">
            <a:solidFill>
              <a:schemeClr val="tx1"/>
            </a:solidFill>
          </a:endParaRPr>
        </a:p>
        <a:p>
          <a:r>
            <a:rPr lang="en-US" altLang="zh-TW" sz="2000" b="1" dirty="0">
              <a:solidFill>
                <a:schemeClr val="tx1"/>
              </a:solidFill>
            </a:rPr>
            <a:t> </a:t>
          </a:r>
          <a:endParaRPr lang="zh-TW" altLang="en-US" sz="2000" b="1" dirty="0">
            <a:solidFill>
              <a:schemeClr val="tx1"/>
            </a:solidFill>
          </a:endParaRPr>
        </a:p>
      </dgm:t>
    </dgm:pt>
    <dgm:pt modelId="{92FFCBF7-60E6-434E-95EA-EA6B71B0A8E1}" type="parTrans" cxnId="{4ACBA346-CFB6-43A9-9118-6D6A6B823A5F}">
      <dgm:prSet/>
      <dgm:spPr/>
      <dgm:t>
        <a:bodyPr/>
        <a:lstStyle/>
        <a:p>
          <a:endParaRPr lang="zh-TW" altLang="en-US"/>
        </a:p>
      </dgm:t>
    </dgm:pt>
    <dgm:pt modelId="{3D8FFA1F-D897-433E-9186-34E5C178A528}" type="sibTrans" cxnId="{4ACBA346-CFB6-43A9-9118-6D6A6B823A5F}">
      <dgm:prSet/>
      <dgm:spPr/>
      <dgm:t>
        <a:bodyPr/>
        <a:lstStyle/>
        <a:p>
          <a:endParaRPr lang="zh-TW" altLang="en-US"/>
        </a:p>
      </dgm:t>
    </dgm:pt>
    <dgm:pt modelId="{966EC53B-14F2-4F66-902B-1044A6D483E3}" type="pres">
      <dgm:prSet presAssocID="{CA0768C1-C9E0-4440-9A10-EFC0B685447E}" presName="Name0" presStyleCnt="0">
        <dgm:presLayoutVars>
          <dgm:chPref val="3"/>
          <dgm:dir/>
          <dgm:animLvl val="lvl"/>
          <dgm:resizeHandles/>
        </dgm:presLayoutVars>
      </dgm:prSet>
      <dgm:spPr/>
    </dgm:pt>
    <dgm:pt modelId="{E2654010-518E-45FF-8CC9-77AE7ADB1CDF}" type="pres">
      <dgm:prSet presAssocID="{86E0A712-FDC0-480D-8DED-3D8164D0E2B6}" presName="horFlow" presStyleCnt="0"/>
      <dgm:spPr/>
    </dgm:pt>
    <dgm:pt modelId="{E44A44A5-8E5C-4F6A-92FE-16C91A00780D}" type="pres">
      <dgm:prSet presAssocID="{86E0A712-FDC0-480D-8DED-3D8164D0E2B6}" presName="bigChev" presStyleLbl="node1" presStyleIdx="0" presStyleCnt="2" custScaleX="83064" custScaleY="83137"/>
      <dgm:spPr/>
    </dgm:pt>
    <dgm:pt modelId="{F0C4922C-6738-4944-A1B3-08E0AB3DEBC1}" type="pres">
      <dgm:prSet presAssocID="{2AB20687-C976-4F1E-9862-459E680177F3}" presName="parTrans" presStyleCnt="0"/>
      <dgm:spPr/>
    </dgm:pt>
    <dgm:pt modelId="{1226D0F3-CA56-45F0-BA74-B3A71DA72CC6}" type="pres">
      <dgm:prSet presAssocID="{5E51F3FB-7F33-4CB0-9F55-47B3BB8F6B12}" presName="node" presStyleLbl="alignAccFollowNode1" presStyleIdx="0" presStyleCnt="5" custScaleX="116158" custScaleY="116073">
        <dgm:presLayoutVars>
          <dgm:bulletEnabled val="1"/>
        </dgm:presLayoutVars>
      </dgm:prSet>
      <dgm:spPr/>
    </dgm:pt>
    <dgm:pt modelId="{36CDA42C-C51A-4AF3-9115-08683D2AB50E}" type="pres">
      <dgm:prSet presAssocID="{383F8B8E-7749-4A0A-A393-914FA10818CD}" presName="sibTrans" presStyleCnt="0"/>
      <dgm:spPr/>
    </dgm:pt>
    <dgm:pt modelId="{97E331A8-A16C-45D9-B1AD-B8C7AB05E7EE}" type="pres">
      <dgm:prSet presAssocID="{87ECBBBD-F4BB-4A05-9F78-3BEEC428678B}" presName="node" presStyleLbl="alignAccFollowNode1" presStyleIdx="1" presStyleCnt="5">
        <dgm:presLayoutVars>
          <dgm:bulletEnabled val="1"/>
        </dgm:presLayoutVars>
      </dgm:prSet>
      <dgm:spPr/>
    </dgm:pt>
    <dgm:pt modelId="{61B8AD29-EA30-4A05-B721-6C2577166DFB}" type="pres">
      <dgm:prSet presAssocID="{B5D9B87C-F82C-4B66-A129-B77BAFE889BF}" presName="sibTrans" presStyleCnt="0"/>
      <dgm:spPr/>
    </dgm:pt>
    <dgm:pt modelId="{C313661E-23EB-4D29-9D8A-EC48CD3CEC75}" type="pres">
      <dgm:prSet presAssocID="{CBF88128-9879-431B-B5AA-232C5A4A6CC6}" presName="node" presStyleLbl="alignAccFollowNode1" presStyleIdx="2" presStyleCnt="5">
        <dgm:presLayoutVars>
          <dgm:bulletEnabled val="1"/>
        </dgm:presLayoutVars>
      </dgm:prSet>
      <dgm:spPr/>
    </dgm:pt>
    <dgm:pt modelId="{87172F92-DDA5-48AD-8535-FABBFE9D174B}" type="pres">
      <dgm:prSet presAssocID="{89B544BA-C49F-4AAD-9101-DCC5A8AC716D}" presName="sibTrans" presStyleCnt="0"/>
      <dgm:spPr/>
    </dgm:pt>
    <dgm:pt modelId="{AA18F70D-1682-463D-B959-AE3F244C276B}" type="pres">
      <dgm:prSet presAssocID="{629E0354-E71E-4929-A24C-40A3365CA749}" presName="node" presStyleLbl="alignAccFollowNode1" presStyleIdx="3" presStyleCnt="5">
        <dgm:presLayoutVars>
          <dgm:bulletEnabled val="1"/>
        </dgm:presLayoutVars>
      </dgm:prSet>
      <dgm:spPr/>
    </dgm:pt>
    <dgm:pt modelId="{24947A6B-D463-438F-926E-25DEE17DE203}" type="pres">
      <dgm:prSet presAssocID="{586CDB3B-F6DF-4ACC-A5D1-25FBF0AEEECA}" presName="sibTrans" presStyleCnt="0"/>
      <dgm:spPr/>
    </dgm:pt>
    <dgm:pt modelId="{578C6BEE-4CEB-40C5-985D-DE38D41F609F}" type="pres">
      <dgm:prSet presAssocID="{2F57766F-5F33-4009-B0C0-5A32EBEF2C90}" presName="node" presStyleLbl="alignAccFollowNode1" presStyleIdx="4" presStyleCnt="5" custLinFactNeighborX="-5337" custLinFactNeighborY="-1589">
        <dgm:presLayoutVars>
          <dgm:bulletEnabled val="1"/>
        </dgm:presLayoutVars>
      </dgm:prSet>
      <dgm:spPr/>
    </dgm:pt>
    <dgm:pt modelId="{3C9B1ECB-26B7-4DB7-A6D3-F23D7368999F}" type="pres">
      <dgm:prSet presAssocID="{86E0A712-FDC0-480D-8DED-3D8164D0E2B6}" presName="vSp" presStyleCnt="0"/>
      <dgm:spPr/>
    </dgm:pt>
    <dgm:pt modelId="{49263EE5-7630-4983-A375-66D8F035CA14}" type="pres">
      <dgm:prSet presAssocID="{63619B7F-1095-47B5-A290-BA9A78F4CC87}" presName="horFlow" presStyleCnt="0"/>
      <dgm:spPr/>
    </dgm:pt>
    <dgm:pt modelId="{7437C1D1-CD37-4D77-AB03-5E4D2A4D2482}" type="pres">
      <dgm:prSet presAssocID="{63619B7F-1095-47B5-A290-BA9A78F4CC87}" presName="bigChev" presStyleLbl="node1" presStyleIdx="1" presStyleCnt="2" custScaleX="155290" custScaleY="68296" custLinFactX="30169" custLinFactNeighborX="100000" custLinFactNeighborY="-4218"/>
      <dgm:spPr>
        <a:prstGeom prst="flowChartTerminator">
          <a:avLst/>
        </a:prstGeom>
      </dgm:spPr>
    </dgm:pt>
  </dgm:ptLst>
  <dgm:cxnLst>
    <dgm:cxn modelId="{EDEA2B0B-6F85-42BD-B4E8-6AE7C29F96CD}" srcId="{86E0A712-FDC0-480D-8DED-3D8164D0E2B6}" destId="{87ECBBBD-F4BB-4A05-9F78-3BEEC428678B}" srcOrd="1" destOrd="0" parTransId="{89E8305D-0E16-41D8-9558-3B1B00B89E65}" sibTransId="{B5D9B87C-F82C-4B66-A129-B77BAFE889BF}"/>
    <dgm:cxn modelId="{FFD09A0B-EA1B-4754-B3A7-96FF20A79EF8}" srcId="{86E0A712-FDC0-480D-8DED-3D8164D0E2B6}" destId="{5E51F3FB-7F33-4CB0-9F55-47B3BB8F6B12}" srcOrd="0" destOrd="0" parTransId="{2AB20687-C976-4F1E-9862-459E680177F3}" sibTransId="{383F8B8E-7749-4A0A-A393-914FA10818CD}"/>
    <dgm:cxn modelId="{14C41025-C4AE-4BC3-84EC-462D43A59AC5}" type="presOf" srcId="{CBF88128-9879-431B-B5AA-232C5A4A6CC6}" destId="{C313661E-23EB-4D29-9D8A-EC48CD3CEC75}" srcOrd="0" destOrd="0" presId="urn:microsoft.com/office/officeart/2005/8/layout/lProcess3"/>
    <dgm:cxn modelId="{AD75FC2A-39E3-4573-AA3F-C685A3DB4D0A}" type="presOf" srcId="{63619B7F-1095-47B5-A290-BA9A78F4CC87}" destId="{7437C1D1-CD37-4D77-AB03-5E4D2A4D2482}" srcOrd="0" destOrd="0" presId="urn:microsoft.com/office/officeart/2005/8/layout/lProcess3"/>
    <dgm:cxn modelId="{18F06B2B-A366-4F68-BC76-6538ECCF3DB3}" srcId="{86E0A712-FDC0-480D-8DED-3D8164D0E2B6}" destId="{CBF88128-9879-431B-B5AA-232C5A4A6CC6}" srcOrd="2" destOrd="0" parTransId="{1A48CE3A-D1C3-414D-968C-462394F34067}" sibTransId="{89B544BA-C49F-4AAD-9101-DCC5A8AC716D}"/>
    <dgm:cxn modelId="{4ACBA346-CFB6-43A9-9118-6D6A6B823A5F}" srcId="{CA0768C1-C9E0-4440-9A10-EFC0B685447E}" destId="{63619B7F-1095-47B5-A290-BA9A78F4CC87}" srcOrd="1" destOrd="0" parTransId="{92FFCBF7-60E6-434E-95EA-EA6B71B0A8E1}" sibTransId="{3D8FFA1F-D897-433E-9186-34E5C178A528}"/>
    <dgm:cxn modelId="{49BB9F4E-E94C-4D21-A37F-C04FA013354E}" srcId="{86E0A712-FDC0-480D-8DED-3D8164D0E2B6}" destId="{2F57766F-5F33-4009-B0C0-5A32EBEF2C90}" srcOrd="4" destOrd="0" parTransId="{A9E8F3B5-C767-4841-98B3-D3842AA2A5BD}" sibTransId="{42D5AD4D-49B7-4DAB-B217-7162E1E6013A}"/>
    <dgm:cxn modelId="{F0C63071-5EDD-41D4-86CC-C15C986D0FAD}" type="presOf" srcId="{87ECBBBD-F4BB-4A05-9F78-3BEEC428678B}" destId="{97E331A8-A16C-45D9-B1AD-B8C7AB05E7EE}" srcOrd="0" destOrd="0" presId="urn:microsoft.com/office/officeart/2005/8/layout/lProcess3"/>
    <dgm:cxn modelId="{781F0B8E-E88E-4E6A-99F2-8D4E2436809E}" srcId="{CA0768C1-C9E0-4440-9A10-EFC0B685447E}" destId="{86E0A712-FDC0-480D-8DED-3D8164D0E2B6}" srcOrd="0" destOrd="0" parTransId="{EE57E70C-531E-47BC-A53D-E08604C955C3}" sibTransId="{F89C02BB-19D3-4206-BAB2-BBCFDCD582CE}"/>
    <dgm:cxn modelId="{EB649592-FF10-4C69-B3EA-F18487604119}" type="presOf" srcId="{86E0A712-FDC0-480D-8DED-3D8164D0E2B6}" destId="{E44A44A5-8E5C-4F6A-92FE-16C91A00780D}" srcOrd="0" destOrd="0" presId="urn:microsoft.com/office/officeart/2005/8/layout/lProcess3"/>
    <dgm:cxn modelId="{345A81A0-3FA4-4F45-A540-A71839E1C594}" type="presOf" srcId="{2F57766F-5F33-4009-B0C0-5A32EBEF2C90}" destId="{578C6BEE-4CEB-40C5-985D-DE38D41F609F}" srcOrd="0" destOrd="0" presId="urn:microsoft.com/office/officeart/2005/8/layout/lProcess3"/>
    <dgm:cxn modelId="{07FDC5C7-BEC0-44CD-8BCF-3191135C3F81}" type="presOf" srcId="{629E0354-E71E-4929-A24C-40A3365CA749}" destId="{AA18F70D-1682-463D-B959-AE3F244C276B}" srcOrd="0" destOrd="0" presId="urn:microsoft.com/office/officeart/2005/8/layout/lProcess3"/>
    <dgm:cxn modelId="{C20C36D6-4922-4989-8EC6-C341FDFE84D9}" type="presOf" srcId="{5E51F3FB-7F33-4CB0-9F55-47B3BB8F6B12}" destId="{1226D0F3-CA56-45F0-BA74-B3A71DA72CC6}" srcOrd="0" destOrd="0" presId="urn:microsoft.com/office/officeart/2005/8/layout/lProcess3"/>
    <dgm:cxn modelId="{51B167DF-F36A-4870-A678-9E06377C1FDE}" type="presOf" srcId="{CA0768C1-C9E0-4440-9A10-EFC0B685447E}" destId="{966EC53B-14F2-4F66-902B-1044A6D483E3}" srcOrd="0" destOrd="0" presId="urn:microsoft.com/office/officeart/2005/8/layout/lProcess3"/>
    <dgm:cxn modelId="{4F669DEF-E989-41ED-BAD2-A2893C25E0CB}" srcId="{86E0A712-FDC0-480D-8DED-3D8164D0E2B6}" destId="{629E0354-E71E-4929-A24C-40A3365CA749}" srcOrd="3" destOrd="0" parTransId="{0F8F5EB3-2972-466F-968F-03F9C46E3142}" sibTransId="{586CDB3B-F6DF-4ACC-A5D1-25FBF0AEEECA}"/>
    <dgm:cxn modelId="{8DAC2ED7-B96A-40DB-AFA9-C0FE8F27FF55}" type="presParOf" srcId="{966EC53B-14F2-4F66-902B-1044A6D483E3}" destId="{E2654010-518E-45FF-8CC9-77AE7ADB1CDF}" srcOrd="0" destOrd="0" presId="urn:microsoft.com/office/officeart/2005/8/layout/lProcess3"/>
    <dgm:cxn modelId="{C76D21A3-75A9-4894-BEDC-6E5BD589CC9F}" type="presParOf" srcId="{E2654010-518E-45FF-8CC9-77AE7ADB1CDF}" destId="{E44A44A5-8E5C-4F6A-92FE-16C91A00780D}" srcOrd="0" destOrd="0" presId="urn:microsoft.com/office/officeart/2005/8/layout/lProcess3"/>
    <dgm:cxn modelId="{DD24FA6C-48AE-4968-B6C5-CE766DB6AF0B}" type="presParOf" srcId="{E2654010-518E-45FF-8CC9-77AE7ADB1CDF}" destId="{F0C4922C-6738-4944-A1B3-08E0AB3DEBC1}" srcOrd="1" destOrd="0" presId="urn:microsoft.com/office/officeart/2005/8/layout/lProcess3"/>
    <dgm:cxn modelId="{9C69426A-5149-4832-9A1D-CAD97FA4F3AB}" type="presParOf" srcId="{E2654010-518E-45FF-8CC9-77AE7ADB1CDF}" destId="{1226D0F3-CA56-45F0-BA74-B3A71DA72CC6}" srcOrd="2" destOrd="0" presId="urn:microsoft.com/office/officeart/2005/8/layout/lProcess3"/>
    <dgm:cxn modelId="{4BFC49E4-C1B7-490E-8CA5-DB149EDBFF40}" type="presParOf" srcId="{E2654010-518E-45FF-8CC9-77AE7ADB1CDF}" destId="{36CDA42C-C51A-4AF3-9115-08683D2AB50E}" srcOrd="3" destOrd="0" presId="urn:microsoft.com/office/officeart/2005/8/layout/lProcess3"/>
    <dgm:cxn modelId="{1D781FE8-46F8-41A2-AF99-366EAEF337BC}" type="presParOf" srcId="{E2654010-518E-45FF-8CC9-77AE7ADB1CDF}" destId="{97E331A8-A16C-45D9-B1AD-B8C7AB05E7EE}" srcOrd="4" destOrd="0" presId="urn:microsoft.com/office/officeart/2005/8/layout/lProcess3"/>
    <dgm:cxn modelId="{B22B008E-BC22-4B4E-96E0-79A298DCDF1B}" type="presParOf" srcId="{E2654010-518E-45FF-8CC9-77AE7ADB1CDF}" destId="{61B8AD29-EA30-4A05-B721-6C2577166DFB}" srcOrd="5" destOrd="0" presId="urn:microsoft.com/office/officeart/2005/8/layout/lProcess3"/>
    <dgm:cxn modelId="{AB7DE108-36DE-4077-971D-F4912D15B963}" type="presParOf" srcId="{E2654010-518E-45FF-8CC9-77AE7ADB1CDF}" destId="{C313661E-23EB-4D29-9D8A-EC48CD3CEC75}" srcOrd="6" destOrd="0" presId="urn:microsoft.com/office/officeart/2005/8/layout/lProcess3"/>
    <dgm:cxn modelId="{5BDB648D-EBB1-403F-B246-12434F0C632F}" type="presParOf" srcId="{E2654010-518E-45FF-8CC9-77AE7ADB1CDF}" destId="{87172F92-DDA5-48AD-8535-FABBFE9D174B}" srcOrd="7" destOrd="0" presId="urn:microsoft.com/office/officeart/2005/8/layout/lProcess3"/>
    <dgm:cxn modelId="{2D690155-A68E-4DAB-BD81-BCFD8A20B0AF}" type="presParOf" srcId="{E2654010-518E-45FF-8CC9-77AE7ADB1CDF}" destId="{AA18F70D-1682-463D-B959-AE3F244C276B}" srcOrd="8" destOrd="0" presId="urn:microsoft.com/office/officeart/2005/8/layout/lProcess3"/>
    <dgm:cxn modelId="{9150F149-BAB2-4A5A-B162-B5D5AAC6F203}" type="presParOf" srcId="{E2654010-518E-45FF-8CC9-77AE7ADB1CDF}" destId="{24947A6B-D463-438F-926E-25DEE17DE203}" srcOrd="9" destOrd="0" presId="urn:microsoft.com/office/officeart/2005/8/layout/lProcess3"/>
    <dgm:cxn modelId="{79F0D557-1A13-4412-9384-9633DF962E9C}" type="presParOf" srcId="{E2654010-518E-45FF-8CC9-77AE7ADB1CDF}" destId="{578C6BEE-4CEB-40C5-985D-DE38D41F609F}" srcOrd="10" destOrd="0" presId="urn:microsoft.com/office/officeart/2005/8/layout/lProcess3"/>
    <dgm:cxn modelId="{E30643E8-644B-415E-B30F-F4991D597BD8}" type="presParOf" srcId="{966EC53B-14F2-4F66-902B-1044A6D483E3}" destId="{3C9B1ECB-26B7-4DB7-A6D3-F23D7368999F}" srcOrd="1" destOrd="0" presId="urn:microsoft.com/office/officeart/2005/8/layout/lProcess3"/>
    <dgm:cxn modelId="{04760582-1BED-4E4E-83E5-24C2FB239029}" type="presParOf" srcId="{966EC53B-14F2-4F66-902B-1044A6D483E3}" destId="{49263EE5-7630-4983-A375-66D8F035CA14}" srcOrd="2" destOrd="0" presId="urn:microsoft.com/office/officeart/2005/8/layout/lProcess3"/>
    <dgm:cxn modelId="{3263D6D1-5B11-4D7C-90A4-78C1B3C7AF23}" type="presParOf" srcId="{49263EE5-7630-4983-A375-66D8F035CA14}" destId="{7437C1D1-CD37-4D77-AB03-5E4D2A4D2482}"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1196" y="1177835"/>
          <a:ext cx="2457395" cy="982958"/>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altLang="zh-TW" sz="1900" b="1" kern="1200" dirty="0">
              <a:solidFill>
                <a:schemeClr val="tx1"/>
              </a:solidFill>
            </a:rPr>
            <a:t>Introduction</a:t>
          </a:r>
          <a:endParaRPr lang="zh-TW" altLang="en-US" sz="1900" b="1" kern="1200" dirty="0">
            <a:solidFill>
              <a:schemeClr val="tx1"/>
            </a:solidFill>
          </a:endParaRPr>
        </a:p>
      </dsp:txBody>
      <dsp:txXfrm>
        <a:off x="492675" y="1177835"/>
        <a:ext cx="1474437" cy="982958"/>
      </dsp:txXfrm>
    </dsp:sp>
    <dsp:sp modelId="{1226D0F3-CA56-45F0-BA74-B3A71DA72CC6}">
      <dsp:nvSpPr>
        <dsp:cNvPr id="0" name=""/>
        <dsp:cNvSpPr/>
      </dsp:nvSpPr>
      <dsp:spPr>
        <a:xfrm>
          <a:off x="2139130" y="1261386"/>
          <a:ext cx="2039638" cy="815855"/>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Related works</a:t>
          </a:r>
          <a:endParaRPr lang="zh-TW" altLang="en-US" sz="1700" b="0" kern="1200" dirty="0"/>
        </a:p>
      </dsp:txBody>
      <dsp:txXfrm>
        <a:off x="2547058" y="1261386"/>
        <a:ext cx="1223783" cy="815855"/>
      </dsp:txXfrm>
    </dsp:sp>
    <dsp:sp modelId="{97E331A8-A16C-45D9-B1AD-B8C7AB05E7EE}">
      <dsp:nvSpPr>
        <dsp:cNvPr id="0" name=""/>
        <dsp:cNvSpPr/>
      </dsp:nvSpPr>
      <dsp:spPr>
        <a:xfrm>
          <a:off x="3893219" y="1261386"/>
          <a:ext cx="2039638" cy="815855"/>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Methods</a:t>
          </a:r>
          <a:endParaRPr lang="zh-TW" altLang="en-US" sz="1700" b="0" kern="1200" dirty="0"/>
        </a:p>
      </dsp:txBody>
      <dsp:txXfrm>
        <a:off x="4301147" y="1261386"/>
        <a:ext cx="1223783" cy="815855"/>
      </dsp:txXfrm>
    </dsp:sp>
    <dsp:sp modelId="{C313661E-23EB-4D29-9D8A-EC48CD3CEC75}">
      <dsp:nvSpPr>
        <dsp:cNvPr id="0" name=""/>
        <dsp:cNvSpPr/>
      </dsp:nvSpPr>
      <dsp:spPr>
        <a:xfrm>
          <a:off x="5647307" y="1261386"/>
          <a:ext cx="2039638" cy="815855"/>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Datasets prepared</a:t>
          </a:r>
          <a:endParaRPr lang="zh-TW" altLang="en-US" sz="1700" b="0" kern="1200" dirty="0"/>
        </a:p>
      </dsp:txBody>
      <dsp:txXfrm>
        <a:off x="6055235" y="1261386"/>
        <a:ext cx="1223783" cy="815855"/>
      </dsp:txXfrm>
    </dsp:sp>
    <dsp:sp modelId="{AA18F70D-1682-463D-B959-AE3F244C276B}">
      <dsp:nvSpPr>
        <dsp:cNvPr id="0" name=""/>
        <dsp:cNvSpPr/>
      </dsp:nvSpPr>
      <dsp:spPr>
        <a:xfrm>
          <a:off x="7401396" y="1261386"/>
          <a:ext cx="2039638" cy="81585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Experiments</a:t>
          </a:r>
          <a:endParaRPr lang="zh-TW" altLang="en-US" sz="1700" b="0" kern="1200" dirty="0"/>
        </a:p>
      </dsp:txBody>
      <dsp:txXfrm>
        <a:off x="7809324" y="1261386"/>
        <a:ext cx="1223783" cy="815855"/>
      </dsp:txXfrm>
    </dsp:sp>
    <dsp:sp modelId="{578C6BEE-4CEB-40C5-985D-DE38D41F609F}">
      <dsp:nvSpPr>
        <dsp:cNvPr id="0" name=""/>
        <dsp:cNvSpPr/>
      </dsp:nvSpPr>
      <dsp:spPr>
        <a:xfrm>
          <a:off x="9140245" y="1248422"/>
          <a:ext cx="2039638" cy="81585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Results</a:t>
          </a:r>
          <a:endParaRPr lang="zh-TW" altLang="en-US" sz="1700" b="0" kern="1200" dirty="0"/>
        </a:p>
      </dsp:txBody>
      <dsp:txXfrm>
        <a:off x="9548173" y="1248422"/>
        <a:ext cx="1223783" cy="8158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1262" y="849915"/>
          <a:ext cx="2057104" cy="82356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3045" y="849915"/>
        <a:ext cx="1233539" cy="823565"/>
      </dsp:txXfrm>
    </dsp:sp>
    <dsp:sp modelId="{1226D0F3-CA56-45F0-BA74-B3A71DA72CC6}">
      <dsp:nvSpPr>
        <dsp:cNvPr id="0" name=""/>
        <dsp:cNvSpPr/>
      </dsp:nvSpPr>
      <dsp:spPr>
        <a:xfrm>
          <a:off x="1736418" y="784516"/>
          <a:ext cx="2387650" cy="954361"/>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Related works</a:t>
          </a:r>
          <a:endParaRPr lang="zh-TW" altLang="en-US" sz="2400" b="1" kern="1200" dirty="0">
            <a:solidFill>
              <a:schemeClr val="tx1"/>
            </a:solidFill>
          </a:endParaRPr>
        </a:p>
      </dsp:txBody>
      <dsp:txXfrm>
        <a:off x="2213599" y="784516"/>
        <a:ext cx="1433289" cy="954361"/>
      </dsp:txXfrm>
    </dsp:sp>
    <dsp:sp modelId="{97E331A8-A16C-45D9-B1AD-B8C7AB05E7EE}">
      <dsp:nvSpPr>
        <dsp:cNvPr id="0" name=""/>
        <dsp:cNvSpPr/>
      </dsp:nvSpPr>
      <dsp:spPr>
        <a:xfrm>
          <a:off x="3836296" y="850593"/>
          <a:ext cx="2055519" cy="822207"/>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Methods</a:t>
          </a:r>
          <a:endParaRPr lang="zh-TW" altLang="en-US" sz="1700" b="0" kern="1200" dirty="0">
            <a:solidFill>
              <a:schemeClr val="tx1"/>
            </a:solidFill>
          </a:endParaRPr>
        </a:p>
      </dsp:txBody>
      <dsp:txXfrm>
        <a:off x="4247400" y="850593"/>
        <a:ext cx="1233312" cy="822207"/>
      </dsp:txXfrm>
    </dsp:sp>
    <dsp:sp modelId="{C313661E-23EB-4D29-9D8A-EC48CD3CEC75}">
      <dsp:nvSpPr>
        <dsp:cNvPr id="0" name=""/>
        <dsp:cNvSpPr/>
      </dsp:nvSpPr>
      <dsp:spPr>
        <a:xfrm>
          <a:off x="5604043" y="850593"/>
          <a:ext cx="2055519" cy="822207"/>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6015147" y="850593"/>
        <a:ext cx="1233312" cy="822207"/>
      </dsp:txXfrm>
    </dsp:sp>
    <dsp:sp modelId="{AA18F70D-1682-463D-B959-AE3F244C276B}">
      <dsp:nvSpPr>
        <dsp:cNvPr id="0" name=""/>
        <dsp:cNvSpPr/>
      </dsp:nvSpPr>
      <dsp:spPr>
        <a:xfrm>
          <a:off x="7371790" y="850593"/>
          <a:ext cx="2055519" cy="822207"/>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82894" y="850593"/>
        <a:ext cx="1233312" cy="822207"/>
      </dsp:txXfrm>
    </dsp:sp>
    <dsp:sp modelId="{578C6BEE-4CEB-40C5-985D-DE38D41F609F}">
      <dsp:nvSpPr>
        <dsp:cNvPr id="0" name=""/>
        <dsp:cNvSpPr/>
      </dsp:nvSpPr>
      <dsp:spPr>
        <a:xfrm>
          <a:off x="9124178" y="837528"/>
          <a:ext cx="2055519" cy="82220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35282" y="837528"/>
        <a:ext cx="1233312" cy="822207"/>
      </dsp:txXfrm>
    </dsp:sp>
    <dsp:sp modelId="{7437C1D1-CD37-4D77-AB03-5E4D2A4D2482}">
      <dsp:nvSpPr>
        <dsp:cNvPr id="0" name=""/>
        <dsp:cNvSpPr/>
      </dsp:nvSpPr>
      <dsp:spPr>
        <a:xfrm>
          <a:off x="3319664" y="1837800"/>
          <a:ext cx="3845803" cy="676548"/>
        </a:xfrm>
        <a:prstGeom prst="flowChartTerminator">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endParaRPr lang="en-US" altLang="zh-TW" sz="2400" b="1" kern="1200" dirty="0">
            <a:solidFill>
              <a:schemeClr val="tx1"/>
            </a:solidFill>
          </a:endParaRPr>
        </a:p>
        <a:p>
          <a:pPr marL="0" lvl="0" indent="0" algn="ctr" defTabSz="1066800">
            <a:lnSpc>
              <a:spcPct val="90000"/>
            </a:lnSpc>
            <a:spcBef>
              <a:spcPct val="0"/>
            </a:spcBef>
            <a:spcAft>
              <a:spcPct val="35000"/>
            </a:spcAft>
            <a:buNone/>
          </a:pPr>
          <a:r>
            <a:rPr lang="en-US" altLang="zh-TW" sz="2400" b="1" kern="1200" dirty="0">
              <a:solidFill>
                <a:schemeClr val="tx1"/>
              </a:solidFill>
            </a:rPr>
            <a:t>Real-time Semantic Segmentation</a:t>
          </a:r>
          <a:endParaRPr lang="zh-TW" altLang="zh-TW" sz="2400" b="1" kern="1200" dirty="0">
            <a:solidFill>
              <a:schemeClr val="tx1"/>
            </a:solidFill>
          </a:endParaRPr>
        </a:p>
        <a:p>
          <a:pPr marL="0" lvl="0" indent="0" algn="ctr" defTabSz="1066800">
            <a:lnSpc>
              <a:spcPct val="90000"/>
            </a:lnSpc>
            <a:spcBef>
              <a:spcPct val="0"/>
            </a:spcBef>
            <a:spcAft>
              <a:spcPct val="35000"/>
            </a:spcAft>
            <a:buNone/>
          </a:pPr>
          <a:endParaRPr lang="zh-TW" altLang="en-US" sz="1800" b="1" kern="1200" dirty="0">
            <a:solidFill>
              <a:schemeClr val="tx1"/>
            </a:solidFill>
          </a:endParaRPr>
        </a:p>
      </dsp:txBody>
      <dsp:txXfrm>
        <a:off x="3500915" y="1936870"/>
        <a:ext cx="3483301" cy="4784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1262" y="849915"/>
          <a:ext cx="2057104" cy="82356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3045" y="849915"/>
        <a:ext cx="1233539" cy="823565"/>
      </dsp:txXfrm>
    </dsp:sp>
    <dsp:sp modelId="{1226D0F3-CA56-45F0-BA74-B3A71DA72CC6}">
      <dsp:nvSpPr>
        <dsp:cNvPr id="0" name=""/>
        <dsp:cNvSpPr/>
      </dsp:nvSpPr>
      <dsp:spPr>
        <a:xfrm>
          <a:off x="1736418" y="784516"/>
          <a:ext cx="2387650" cy="954361"/>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Related works</a:t>
          </a:r>
          <a:endParaRPr lang="zh-TW" altLang="en-US" sz="2400" b="1" kern="1200" dirty="0">
            <a:solidFill>
              <a:schemeClr val="tx1"/>
            </a:solidFill>
          </a:endParaRPr>
        </a:p>
      </dsp:txBody>
      <dsp:txXfrm>
        <a:off x="2213599" y="784516"/>
        <a:ext cx="1433289" cy="954361"/>
      </dsp:txXfrm>
    </dsp:sp>
    <dsp:sp modelId="{97E331A8-A16C-45D9-B1AD-B8C7AB05E7EE}">
      <dsp:nvSpPr>
        <dsp:cNvPr id="0" name=""/>
        <dsp:cNvSpPr/>
      </dsp:nvSpPr>
      <dsp:spPr>
        <a:xfrm>
          <a:off x="3836296" y="850593"/>
          <a:ext cx="2055519" cy="822207"/>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Methods</a:t>
          </a:r>
          <a:endParaRPr lang="zh-TW" altLang="en-US" sz="1700" b="0" kern="1200" dirty="0">
            <a:solidFill>
              <a:schemeClr val="tx1"/>
            </a:solidFill>
          </a:endParaRPr>
        </a:p>
      </dsp:txBody>
      <dsp:txXfrm>
        <a:off x="4247400" y="850593"/>
        <a:ext cx="1233312" cy="822207"/>
      </dsp:txXfrm>
    </dsp:sp>
    <dsp:sp modelId="{C313661E-23EB-4D29-9D8A-EC48CD3CEC75}">
      <dsp:nvSpPr>
        <dsp:cNvPr id="0" name=""/>
        <dsp:cNvSpPr/>
      </dsp:nvSpPr>
      <dsp:spPr>
        <a:xfrm>
          <a:off x="5604043" y="850593"/>
          <a:ext cx="2055519" cy="822207"/>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6015147" y="850593"/>
        <a:ext cx="1233312" cy="822207"/>
      </dsp:txXfrm>
    </dsp:sp>
    <dsp:sp modelId="{AA18F70D-1682-463D-B959-AE3F244C276B}">
      <dsp:nvSpPr>
        <dsp:cNvPr id="0" name=""/>
        <dsp:cNvSpPr/>
      </dsp:nvSpPr>
      <dsp:spPr>
        <a:xfrm>
          <a:off x="7371790" y="850593"/>
          <a:ext cx="2055519" cy="822207"/>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82894" y="850593"/>
        <a:ext cx="1233312" cy="822207"/>
      </dsp:txXfrm>
    </dsp:sp>
    <dsp:sp modelId="{578C6BEE-4CEB-40C5-985D-DE38D41F609F}">
      <dsp:nvSpPr>
        <dsp:cNvPr id="0" name=""/>
        <dsp:cNvSpPr/>
      </dsp:nvSpPr>
      <dsp:spPr>
        <a:xfrm>
          <a:off x="9124178" y="837528"/>
          <a:ext cx="2055519" cy="82220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35282" y="837528"/>
        <a:ext cx="1233312" cy="822207"/>
      </dsp:txXfrm>
    </dsp:sp>
    <dsp:sp modelId="{7437C1D1-CD37-4D77-AB03-5E4D2A4D2482}">
      <dsp:nvSpPr>
        <dsp:cNvPr id="0" name=""/>
        <dsp:cNvSpPr/>
      </dsp:nvSpPr>
      <dsp:spPr>
        <a:xfrm>
          <a:off x="3319664" y="1837800"/>
          <a:ext cx="3845803" cy="676548"/>
        </a:xfrm>
        <a:prstGeom prst="flowChartTerminator">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endParaRPr lang="en-US" altLang="zh-TW" sz="1800" b="1" kern="1200" dirty="0">
            <a:solidFill>
              <a:schemeClr val="tx1"/>
            </a:solidFill>
          </a:endParaRPr>
        </a:p>
        <a:p>
          <a:pPr marL="0" lvl="0" indent="0" algn="ctr" defTabSz="800100">
            <a:lnSpc>
              <a:spcPct val="90000"/>
            </a:lnSpc>
            <a:spcBef>
              <a:spcPct val="0"/>
            </a:spcBef>
            <a:spcAft>
              <a:spcPct val="35000"/>
            </a:spcAft>
            <a:buNone/>
          </a:pPr>
          <a:r>
            <a:rPr lang="en-US" altLang="zh-TW" sz="2400" b="1" kern="1200" dirty="0">
              <a:solidFill>
                <a:schemeClr val="tx1"/>
              </a:solidFill>
            </a:rPr>
            <a:t>Spatial Pyramid Pooling</a:t>
          </a:r>
          <a:endParaRPr lang="zh-TW" altLang="zh-TW" sz="2400" b="1" kern="1200" dirty="0">
            <a:solidFill>
              <a:schemeClr val="tx1"/>
            </a:solidFill>
          </a:endParaRPr>
        </a:p>
        <a:p>
          <a:pPr marL="0" lvl="0" indent="0" algn="ctr" defTabSz="800100">
            <a:lnSpc>
              <a:spcPct val="90000"/>
            </a:lnSpc>
            <a:spcBef>
              <a:spcPct val="0"/>
            </a:spcBef>
            <a:spcAft>
              <a:spcPct val="35000"/>
            </a:spcAft>
            <a:buNone/>
          </a:pPr>
          <a:endParaRPr lang="zh-TW" altLang="en-US" sz="1800" b="1" kern="1200" dirty="0">
            <a:solidFill>
              <a:schemeClr val="tx1"/>
            </a:solidFill>
          </a:endParaRPr>
        </a:p>
      </dsp:txBody>
      <dsp:txXfrm>
        <a:off x="3500915" y="1936870"/>
        <a:ext cx="3483301" cy="4784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5490" y="1255259"/>
          <a:ext cx="2068457" cy="828110"/>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9545" y="1255259"/>
        <a:ext cx="1240347" cy="828110"/>
      </dsp:txXfrm>
    </dsp:sp>
    <dsp:sp modelId="{1226D0F3-CA56-45F0-BA74-B3A71DA72CC6}">
      <dsp:nvSpPr>
        <dsp:cNvPr id="0" name=""/>
        <dsp:cNvSpPr/>
      </dsp:nvSpPr>
      <dsp:spPr>
        <a:xfrm>
          <a:off x="1750222" y="1254838"/>
          <a:ext cx="2066946" cy="82895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164698" y="1254838"/>
        <a:ext cx="1237994" cy="828952"/>
      </dsp:txXfrm>
    </dsp:sp>
    <dsp:sp modelId="{97E331A8-A16C-45D9-B1AD-B8C7AB05E7EE}">
      <dsp:nvSpPr>
        <dsp:cNvPr id="0" name=""/>
        <dsp:cNvSpPr/>
      </dsp:nvSpPr>
      <dsp:spPr>
        <a:xfrm>
          <a:off x="3527808" y="1203563"/>
          <a:ext cx="2330512" cy="93150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Methods</a:t>
          </a:r>
          <a:endParaRPr lang="zh-TW" altLang="en-US" sz="2400" b="1" kern="1200" dirty="0">
            <a:solidFill>
              <a:schemeClr val="tx1"/>
            </a:solidFill>
          </a:endParaRPr>
        </a:p>
      </dsp:txBody>
      <dsp:txXfrm>
        <a:off x="3993559" y="1203563"/>
        <a:ext cx="1399010" cy="931502"/>
      </dsp:txXfrm>
    </dsp:sp>
    <dsp:sp modelId="{C313661E-23EB-4D29-9D8A-EC48CD3CEC75}">
      <dsp:nvSpPr>
        <dsp:cNvPr id="0" name=""/>
        <dsp:cNvSpPr/>
      </dsp:nvSpPr>
      <dsp:spPr>
        <a:xfrm>
          <a:off x="5568959" y="1255941"/>
          <a:ext cx="2066863" cy="826745"/>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5982332" y="1255941"/>
        <a:ext cx="1240118" cy="826745"/>
      </dsp:txXfrm>
    </dsp:sp>
    <dsp:sp modelId="{AA18F70D-1682-463D-B959-AE3F244C276B}">
      <dsp:nvSpPr>
        <dsp:cNvPr id="0" name=""/>
        <dsp:cNvSpPr/>
      </dsp:nvSpPr>
      <dsp:spPr>
        <a:xfrm>
          <a:off x="7346462" y="1255941"/>
          <a:ext cx="2066863" cy="82674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59835" y="1255941"/>
        <a:ext cx="1240118" cy="826745"/>
      </dsp:txXfrm>
    </dsp:sp>
    <dsp:sp modelId="{578C6BEE-4CEB-40C5-985D-DE38D41F609F}">
      <dsp:nvSpPr>
        <dsp:cNvPr id="0" name=""/>
        <dsp:cNvSpPr/>
      </dsp:nvSpPr>
      <dsp:spPr>
        <a:xfrm>
          <a:off x="9108522" y="1242804"/>
          <a:ext cx="2066863" cy="82674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21895" y="1242804"/>
        <a:ext cx="1240118" cy="82674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5490" y="1255259"/>
          <a:ext cx="2068457" cy="828110"/>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9545" y="1255259"/>
        <a:ext cx="1240347" cy="828110"/>
      </dsp:txXfrm>
    </dsp:sp>
    <dsp:sp modelId="{1226D0F3-CA56-45F0-BA74-B3A71DA72CC6}">
      <dsp:nvSpPr>
        <dsp:cNvPr id="0" name=""/>
        <dsp:cNvSpPr/>
      </dsp:nvSpPr>
      <dsp:spPr>
        <a:xfrm>
          <a:off x="1750222" y="1254838"/>
          <a:ext cx="2066946" cy="82895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164698" y="1254838"/>
        <a:ext cx="1237994" cy="828952"/>
      </dsp:txXfrm>
    </dsp:sp>
    <dsp:sp modelId="{97E331A8-A16C-45D9-B1AD-B8C7AB05E7EE}">
      <dsp:nvSpPr>
        <dsp:cNvPr id="0" name=""/>
        <dsp:cNvSpPr/>
      </dsp:nvSpPr>
      <dsp:spPr>
        <a:xfrm>
          <a:off x="3527808" y="1203563"/>
          <a:ext cx="2330512" cy="93150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Methods</a:t>
          </a:r>
          <a:endParaRPr lang="zh-TW" altLang="en-US" sz="2400" b="1" kern="1200" dirty="0">
            <a:solidFill>
              <a:schemeClr val="tx1"/>
            </a:solidFill>
          </a:endParaRPr>
        </a:p>
      </dsp:txBody>
      <dsp:txXfrm>
        <a:off x="3993559" y="1203563"/>
        <a:ext cx="1399010" cy="931502"/>
      </dsp:txXfrm>
    </dsp:sp>
    <dsp:sp modelId="{C313661E-23EB-4D29-9D8A-EC48CD3CEC75}">
      <dsp:nvSpPr>
        <dsp:cNvPr id="0" name=""/>
        <dsp:cNvSpPr/>
      </dsp:nvSpPr>
      <dsp:spPr>
        <a:xfrm>
          <a:off x="5568959" y="1255941"/>
          <a:ext cx="2066863" cy="826745"/>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5982332" y="1255941"/>
        <a:ext cx="1240118" cy="826745"/>
      </dsp:txXfrm>
    </dsp:sp>
    <dsp:sp modelId="{AA18F70D-1682-463D-B959-AE3F244C276B}">
      <dsp:nvSpPr>
        <dsp:cNvPr id="0" name=""/>
        <dsp:cNvSpPr/>
      </dsp:nvSpPr>
      <dsp:spPr>
        <a:xfrm>
          <a:off x="7346462" y="1255941"/>
          <a:ext cx="2066863" cy="82674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59835" y="1255941"/>
        <a:ext cx="1240118" cy="826745"/>
      </dsp:txXfrm>
    </dsp:sp>
    <dsp:sp modelId="{578C6BEE-4CEB-40C5-985D-DE38D41F609F}">
      <dsp:nvSpPr>
        <dsp:cNvPr id="0" name=""/>
        <dsp:cNvSpPr/>
      </dsp:nvSpPr>
      <dsp:spPr>
        <a:xfrm>
          <a:off x="9108522" y="1242804"/>
          <a:ext cx="2066863" cy="82674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21895" y="1242804"/>
        <a:ext cx="1240118" cy="8267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5490" y="848809"/>
          <a:ext cx="2068457" cy="828110"/>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9545" y="848809"/>
        <a:ext cx="1240347" cy="828110"/>
      </dsp:txXfrm>
    </dsp:sp>
    <dsp:sp modelId="{1226D0F3-CA56-45F0-BA74-B3A71DA72CC6}">
      <dsp:nvSpPr>
        <dsp:cNvPr id="0" name=""/>
        <dsp:cNvSpPr/>
      </dsp:nvSpPr>
      <dsp:spPr>
        <a:xfrm>
          <a:off x="1750222" y="848388"/>
          <a:ext cx="2066946" cy="82895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164698" y="848388"/>
        <a:ext cx="1237994" cy="828952"/>
      </dsp:txXfrm>
    </dsp:sp>
    <dsp:sp modelId="{97E331A8-A16C-45D9-B1AD-B8C7AB05E7EE}">
      <dsp:nvSpPr>
        <dsp:cNvPr id="0" name=""/>
        <dsp:cNvSpPr/>
      </dsp:nvSpPr>
      <dsp:spPr>
        <a:xfrm>
          <a:off x="3527808" y="797113"/>
          <a:ext cx="2330512" cy="93150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Methods</a:t>
          </a:r>
          <a:endParaRPr lang="zh-TW" altLang="en-US" sz="2400" b="1" kern="1200" dirty="0">
            <a:solidFill>
              <a:schemeClr val="tx1"/>
            </a:solidFill>
          </a:endParaRPr>
        </a:p>
      </dsp:txBody>
      <dsp:txXfrm>
        <a:off x="3993559" y="797113"/>
        <a:ext cx="1399010" cy="931502"/>
      </dsp:txXfrm>
    </dsp:sp>
    <dsp:sp modelId="{C313661E-23EB-4D29-9D8A-EC48CD3CEC75}">
      <dsp:nvSpPr>
        <dsp:cNvPr id="0" name=""/>
        <dsp:cNvSpPr/>
      </dsp:nvSpPr>
      <dsp:spPr>
        <a:xfrm>
          <a:off x="5568959" y="849491"/>
          <a:ext cx="2066863" cy="826745"/>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5982332" y="849491"/>
        <a:ext cx="1240118" cy="826745"/>
      </dsp:txXfrm>
    </dsp:sp>
    <dsp:sp modelId="{AA18F70D-1682-463D-B959-AE3F244C276B}">
      <dsp:nvSpPr>
        <dsp:cNvPr id="0" name=""/>
        <dsp:cNvSpPr/>
      </dsp:nvSpPr>
      <dsp:spPr>
        <a:xfrm>
          <a:off x="7346462" y="849491"/>
          <a:ext cx="2066863" cy="82674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59835" y="849491"/>
        <a:ext cx="1240118" cy="826745"/>
      </dsp:txXfrm>
    </dsp:sp>
    <dsp:sp modelId="{578C6BEE-4CEB-40C5-985D-DE38D41F609F}">
      <dsp:nvSpPr>
        <dsp:cNvPr id="0" name=""/>
        <dsp:cNvSpPr/>
      </dsp:nvSpPr>
      <dsp:spPr>
        <a:xfrm>
          <a:off x="9108522" y="836354"/>
          <a:ext cx="2066863" cy="82674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21895" y="836354"/>
        <a:ext cx="1240118" cy="826745"/>
      </dsp:txXfrm>
    </dsp:sp>
    <dsp:sp modelId="{660A7C2B-3DFE-46F6-8314-099F3AB0D9DC}">
      <dsp:nvSpPr>
        <dsp:cNvPr id="0" name=""/>
        <dsp:cNvSpPr/>
      </dsp:nvSpPr>
      <dsp:spPr>
        <a:xfrm>
          <a:off x="4906024" y="1898038"/>
          <a:ext cx="4758941" cy="673448"/>
        </a:xfrm>
        <a:prstGeom prst="flowChartTerminator">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Dual Attention Block</a:t>
          </a:r>
          <a:endParaRPr lang="zh-TW" altLang="en-US" sz="2400" b="1" kern="1200" dirty="0">
            <a:solidFill>
              <a:schemeClr val="tx1"/>
            </a:solidFill>
          </a:endParaRPr>
        </a:p>
      </dsp:txBody>
      <dsp:txXfrm>
        <a:off x="5130311" y="1996654"/>
        <a:ext cx="4310367" cy="47621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5490" y="827951"/>
          <a:ext cx="2068457" cy="828110"/>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9545" y="827951"/>
        <a:ext cx="1240347" cy="828110"/>
      </dsp:txXfrm>
    </dsp:sp>
    <dsp:sp modelId="{1226D0F3-CA56-45F0-BA74-B3A71DA72CC6}">
      <dsp:nvSpPr>
        <dsp:cNvPr id="0" name=""/>
        <dsp:cNvSpPr/>
      </dsp:nvSpPr>
      <dsp:spPr>
        <a:xfrm>
          <a:off x="1750222" y="827530"/>
          <a:ext cx="2066946" cy="82895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164698" y="827530"/>
        <a:ext cx="1237994" cy="828952"/>
      </dsp:txXfrm>
    </dsp:sp>
    <dsp:sp modelId="{97E331A8-A16C-45D9-B1AD-B8C7AB05E7EE}">
      <dsp:nvSpPr>
        <dsp:cNvPr id="0" name=""/>
        <dsp:cNvSpPr/>
      </dsp:nvSpPr>
      <dsp:spPr>
        <a:xfrm>
          <a:off x="3527808" y="776255"/>
          <a:ext cx="2330512" cy="93150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Methods</a:t>
          </a:r>
          <a:endParaRPr lang="zh-TW" altLang="en-US" sz="2400" b="1" kern="1200" dirty="0">
            <a:solidFill>
              <a:schemeClr val="tx1"/>
            </a:solidFill>
          </a:endParaRPr>
        </a:p>
      </dsp:txBody>
      <dsp:txXfrm>
        <a:off x="3993559" y="776255"/>
        <a:ext cx="1399010" cy="931502"/>
      </dsp:txXfrm>
    </dsp:sp>
    <dsp:sp modelId="{C313661E-23EB-4D29-9D8A-EC48CD3CEC75}">
      <dsp:nvSpPr>
        <dsp:cNvPr id="0" name=""/>
        <dsp:cNvSpPr/>
      </dsp:nvSpPr>
      <dsp:spPr>
        <a:xfrm>
          <a:off x="5568959" y="828633"/>
          <a:ext cx="2066863" cy="826745"/>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5982332" y="828633"/>
        <a:ext cx="1240118" cy="826745"/>
      </dsp:txXfrm>
    </dsp:sp>
    <dsp:sp modelId="{AA18F70D-1682-463D-B959-AE3F244C276B}">
      <dsp:nvSpPr>
        <dsp:cNvPr id="0" name=""/>
        <dsp:cNvSpPr/>
      </dsp:nvSpPr>
      <dsp:spPr>
        <a:xfrm>
          <a:off x="7346462" y="828633"/>
          <a:ext cx="2066863" cy="82674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59835" y="828633"/>
        <a:ext cx="1240118" cy="826745"/>
      </dsp:txXfrm>
    </dsp:sp>
    <dsp:sp modelId="{578C6BEE-4CEB-40C5-985D-DE38D41F609F}">
      <dsp:nvSpPr>
        <dsp:cNvPr id="0" name=""/>
        <dsp:cNvSpPr/>
      </dsp:nvSpPr>
      <dsp:spPr>
        <a:xfrm>
          <a:off x="9108522" y="815496"/>
          <a:ext cx="2066863" cy="82674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21895" y="815496"/>
        <a:ext cx="1240118" cy="826745"/>
      </dsp:txXfrm>
    </dsp:sp>
    <dsp:sp modelId="{660A7C2B-3DFE-46F6-8314-099F3AB0D9DC}">
      <dsp:nvSpPr>
        <dsp:cNvPr id="0" name=""/>
        <dsp:cNvSpPr/>
      </dsp:nvSpPr>
      <dsp:spPr>
        <a:xfrm>
          <a:off x="4906024" y="1877180"/>
          <a:ext cx="3471459" cy="715164"/>
        </a:xfrm>
        <a:prstGeom prst="flowChartTerminator">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endParaRPr lang="en-US" altLang="zh-TW" sz="2400" b="1" kern="1200" dirty="0">
            <a:solidFill>
              <a:schemeClr val="tx1"/>
            </a:solidFill>
          </a:endParaRPr>
        </a:p>
        <a:p>
          <a:pPr marL="0" lvl="0" indent="0" algn="ctr" defTabSz="1066800">
            <a:lnSpc>
              <a:spcPct val="90000"/>
            </a:lnSpc>
            <a:spcBef>
              <a:spcPct val="0"/>
            </a:spcBef>
            <a:spcAft>
              <a:spcPct val="35000"/>
            </a:spcAft>
            <a:buNone/>
          </a:pPr>
          <a:r>
            <a:rPr lang="en-US" altLang="zh-TW" sz="2400" b="1" kern="1200" dirty="0">
              <a:solidFill>
                <a:schemeClr val="tx1"/>
              </a:solidFill>
            </a:rPr>
            <a:t>Refine Residual Block</a:t>
          </a:r>
          <a:endParaRPr lang="zh-TW" altLang="zh-TW" sz="2400" b="1" kern="1200" dirty="0">
            <a:solidFill>
              <a:schemeClr val="tx1"/>
            </a:solidFill>
          </a:endParaRPr>
        </a:p>
        <a:p>
          <a:pPr marL="0" lvl="0" indent="0" algn="ctr" defTabSz="1066800">
            <a:lnSpc>
              <a:spcPct val="90000"/>
            </a:lnSpc>
            <a:spcBef>
              <a:spcPct val="0"/>
            </a:spcBef>
            <a:spcAft>
              <a:spcPct val="35000"/>
            </a:spcAft>
            <a:buNone/>
          </a:pPr>
          <a:endParaRPr lang="zh-TW" altLang="en-US" sz="2400" b="1" kern="1200" dirty="0">
            <a:solidFill>
              <a:schemeClr val="tx1"/>
            </a:solidFill>
          </a:endParaRPr>
        </a:p>
      </dsp:txBody>
      <dsp:txXfrm>
        <a:off x="5069633" y="1981905"/>
        <a:ext cx="3144241" cy="5057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5490" y="827951"/>
          <a:ext cx="2068457" cy="828110"/>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9545" y="827951"/>
        <a:ext cx="1240347" cy="828110"/>
      </dsp:txXfrm>
    </dsp:sp>
    <dsp:sp modelId="{1226D0F3-CA56-45F0-BA74-B3A71DA72CC6}">
      <dsp:nvSpPr>
        <dsp:cNvPr id="0" name=""/>
        <dsp:cNvSpPr/>
      </dsp:nvSpPr>
      <dsp:spPr>
        <a:xfrm>
          <a:off x="1750222" y="827530"/>
          <a:ext cx="2066946" cy="82895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164698" y="827530"/>
        <a:ext cx="1237994" cy="828952"/>
      </dsp:txXfrm>
    </dsp:sp>
    <dsp:sp modelId="{97E331A8-A16C-45D9-B1AD-B8C7AB05E7EE}">
      <dsp:nvSpPr>
        <dsp:cNvPr id="0" name=""/>
        <dsp:cNvSpPr/>
      </dsp:nvSpPr>
      <dsp:spPr>
        <a:xfrm>
          <a:off x="3527808" y="776255"/>
          <a:ext cx="2330512" cy="93150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Methods</a:t>
          </a:r>
          <a:endParaRPr lang="zh-TW" altLang="en-US" sz="2400" b="1" kern="1200" dirty="0">
            <a:solidFill>
              <a:schemeClr val="tx1"/>
            </a:solidFill>
          </a:endParaRPr>
        </a:p>
      </dsp:txBody>
      <dsp:txXfrm>
        <a:off x="3993559" y="776255"/>
        <a:ext cx="1399010" cy="931502"/>
      </dsp:txXfrm>
    </dsp:sp>
    <dsp:sp modelId="{C313661E-23EB-4D29-9D8A-EC48CD3CEC75}">
      <dsp:nvSpPr>
        <dsp:cNvPr id="0" name=""/>
        <dsp:cNvSpPr/>
      </dsp:nvSpPr>
      <dsp:spPr>
        <a:xfrm>
          <a:off x="5568959" y="828633"/>
          <a:ext cx="2066863" cy="826745"/>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5982332" y="828633"/>
        <a:ext cx="1240118" cy="826745"/>
      </dsp:txXfrm>
    </dsp:sp>
    <dsp:sp modelId="{AA18F70D-1682-463D-B959-AE3F244C276B}">
      <dsp:nvSpPr>
        <dsp:cNvPr id="0" name=""/>
        <dsp:cNvSpPr/>
      </dsp:nvSpPr>
      <dsp:spPr>
        <a:xfrm>
          <a:off x="7346462" y="828633"/>
          <a:ext cx="2066863" cy="82674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59835" y="828633"/>
        <a:ext cx="1240118" cy="826745"/>
      </dsp:txXfrm>
    </dsp:sp>
    <dsp:sp modelId="{578C6BEE-4CEB-40C5-985D-DE38D41F609F}">
      <dsp:nvSpPr>
        <dsp:cNvPr id="0" name=""/>
        <dsp:cNvSpPr/>
      </dsp:nvSpPr>
      <dsp:spPr>
        <a:xfrm>
          <a:off x="9108522" y="815496"/>
          <a:ext cx="2066863" cy="82674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21895" y="815496"/>
        <a:ext cx="1240118" cy="826745"/>
      </dsp:txXfrm>
    </dsp:sp>
    <dsp:sp modelId="{660A7C2B-3DFE-46F6-8314-099F3AB0D9DC}">
      <dsp:nvSpPr>
        <dsp:cNvPr id="0" name=""/>
        <dsp:cNvSpPr/>
      </dsp:nvSpPr>
      <dsp:spPr>
        <a:xfrm>
          <a:off x="4906024" y="1877180"/>
          <a:ext cx="3471459" cy="715164"/>
        </a:xfrm>
        <a:prstGeom prst="flowChartTerminator">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endParaRPr lang="en-US" altLang="zh-TW" sz="2400" b="1" kern="1200" dirty="0">
            <a:solidFill>
              <a:schemeClr val="tx1"/>
            </a:solidFill>
          </a:endParaRPr>
        </a:p>
        <a:p>
          <a:pPr marL="0" lvl="0" indent="0" algn="ctr" defTabSz="1066800">
            <a:lnSpc>
              <a:spcPct val="90000"/>
            </a:lnSpc>
            <a:spcBef>
              <a:spcPct val="0"/>
            </a:spcBef>
            <a:spcAft>
              <a:spcPct val="35000"/>
            </a:spcAft>
            <a:buNone/>
          </a:pPr>
          <a:r>
            <a:rPr lang="en-US" altLang="zh-TW" sz="2200" b="1" kern="1200" dirty="0">
              <a:solidFill>
                <a:schemeClr val="tx1"/>
              </a:solidFill>
            </a:rPr>
            <a:t>Feature Fusion Module</a:t>
          </a:r>
          <a:endParaRPr lang="zh-TW" altLang="zh-TW" sz="2200" b="1" kern="1200" dirty="0">
            <a:solidFill>
              <a:schemeClr val="tx1"/>
            </a:solidFill>
          </a:endParaRPr>
        </a:p>
        <a:p>
          <a:pPr marL="0" lvl="0" indent="0" algn="ctr" defTabSz="1066800">
            <a:lnSpc>
              <a:spcPct val="90000"/>
            </a:lnSpc>
            <a:spcBef>
              <a:spcPct val="0"/>
            </a:spcBef>
            <a:spcAft>
              <a:spcPct val="35000"/>
            </a:spcAft>
            <a:buNone/>
          </a:pPr>
          <a:endParaRPr lang="zh-TW" altLang="en-US" sz="2400" b="1" kern="1200" dirty="0">
            <a:solidFill>
              <a:schemeClr val="tx1"/>
            </a:solidFill>
          </a:endParaRPr>
        </a:p>
      </dsp:txBody>
      <dsp:txXfrm>
        <a:off x="5069633" y="1981905"/>
        <a:ext cx="3144241" cy="50571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5490" y="827951"/>
          <a:ext cx="2068457" cy="828110"/>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9545" y="827951"/>
        <a:ext cx="1240347" cy="828110"/>
      </dsp:txXfrm>
    </dsp:sp>
    <dsp:sp modelId="{1226D0F3-CA56-45F0-BA74-B3A71DA72CC6}">
      <dsp:nvSpPr>
        <dsp:cNvPr id="0" name=""/>
        <dsp:cNvSpPr/>
      </dsp:nvSpPr>
      <dsp:spPr>
        <a:xfrm>
          <a:off x="1750222" y="827530"/>
          <a:ext cx="2066946" cy="82895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164698" y="827530"/>
        <a:ext cx="1237994" cy="828952"/>
      </dsp:txXfrm>
    </dsp:sp>
    <dsp:sp modelId="{97E331A8-A16C-45D9-B1AD-B8C7AB05E7EE}">
      <dsp:nvSpPr>
        <dsp:cNvPr id="0" name=""/>
        <dsp:cNvSpPr/>
      </dsp:nvSpPr>
      <dsp:spPr>
        <a:xfrm>
          <a:off x="3527808" y="776255"/>
          <a:ext cx="2330512" cy="93150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Methods</a:t>
          </a:r>
          <a:endParaRPr lang="zh-TW" altLang="en-US" sz="2400" b="1" kern="1200" dirty="0">
            <a:solidFill>
              <a:schemeClr val="tx1"/>
            </a:solidFill>
          </a:endParaRPr>
        </a:p>
      </dsp:txBody>
      <dsp:txXfrm>
        <a:off x="3993559" y="776255"/>
        <a:ext cx="1399010" cy="931502"/>
      </dsp:txXfrm>
    </dsp:sp>
    <dsp:sp modelId="{C313661E-23EB-4D29-9D8A-EC48CD3CEC75}">
      <dsp:nvSpPr>
        <dsp:cNvPr id="0" name=""/>
        <dsp:cNvSpPr/>
      </dsp:nvSpPr>
      <dsp:spPr>
        <a:xfrm>
          <a:off x="5568959" y="828633"/>
          <a:ext cx="2066863" cy="826745"/>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5982332" y="828633"/>
        <a:ext cx="1240118" cy="826745"/>
      </dsp:txXfrm>
    </dsp:sp>
    <dsp:sp modelId="{AA18F70D-1682-463D-B959-AE3F244C276B}">
      <dsp:nvSpPr>
        <dsp:cNvPr id="0" name=""/>
        <dsp:cNvSpPr/>
      </dsp:nvSpPr>
      <dsp:spPr>
        <a:xfrm>
          <a:off x="7346462" y="828633"/>
          <a:ext cx="2066863" cy="82674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59835" y="828633"/>
        <a:ext cx="1240118" cy="826745"/>
      </dsp:txXfrm>
    </dsp:sp>
    <dsp:sp modelId="{578C6BEE-4CEB-40C5-985D-DE38D41F609F}">
      <dsp:nvSpPr>
        <dsp:cNvPr id="0" name=""/>
        <dsp:cNvSpPr/>
      </dsp:nvSpPr>
      <dsp:spPr>
        <a:xfrm>
          <a:off x="9108522" y="815496"/>
          <a:ext cx="2066863" cy="82674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21895" y="815496"/>
        <a:ext cx="1240118" cy="826745"/>
      </dsp:txXfrm>
    </dsp:sp>
    <dsp:sp modelId="{660A7C2B-3DFE-46F6-8314-099F3AB0D9DC}">
      <dsp:nvSpPr>
        <dsp:cNvPr id="0" name=""/>
        <dsp:cNvSpPr/>
      </dsp:nvSpPr>
      <dsp:spPr>
        <a:xfrm>
          <a:off x="4906024" y="1877180"/>
          <a:ext cx="3471459" cy="715164"/>
        </a:xfrm>
        <a:prstGeom prst="flowChartTerminator">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endParaRPr lang="en-US" altLang="zh-TW" sz="2400" b="1" kern="1200" dirty="0">
            <a:solidFill>
              <a:schemeClr val="tx1"/>
            </a:solidFill>
          </a:endParaRPr>
        </a:p>
        <a:p>
          <a:pPr marL="0" lvl="0" indent="0" algn="ctr" defTabSz="1066800">
            <a:lnSpc>
              <a:spcPct val="90000"/>
            </a:lnSpc>
            <a:spcBef>
              <a:spcPct val="0"/>
            </a:spcBef>
            <a:spcAft>
              <a:spcPct val="35000"/>
            </a:spcAft>
            <a:buNone/>
          </a:pPr>
          <a:r>
            <a:rPr lang="en-US" altLang="zh-TW" sz="2400" b="1" kern="1200" dirty="0">
              <a:solidFill>
                <a:schemeClr val="tx1"/>
              </a:solidFill>
            </a:rPr>
            <a:t>Loss Function</a:t>
          </a:r>
          <a:endParaRPr lang="zh-TW" altLang="zh-TW" sz="2400" b="1" kern="1200" dirty="0">
            <a:solidFill>
              <a:schemeClr val="tx1"/>
            </a:solidFill>
          </a:endParaRPr>
        </a:p>
        <a:p>
          <a:pPr marL="0" lvl="0" indent="0" algn="ctr" defTabSz="1066800">
            <a:lnSpc>
              <a:spcPct val="90000"/>
            </a:lnSpc>
            <a:spcBef>
              <a:spcPct val="0"/>
            </a:spcBef>
            <a:spcAft>
              <a:spcPct val="35000"/>
            </a:spcAft>
            <a:buNone/>
          </a:pPr>
          <a:endParaRPr lang="zh-TW" altLang="en-US" sz="2400" b="1" kern="1200" dirty="0">
            <a:solidFill>
              <a:schemeClr val="tx1"/>
            </a:solidFill>
          </a:endParaRPr>
        </a:p>
      </dsp:txBody>
      <dsp:txXfrm>
        <a:off x="5069633" y="1981905"/>
        <a:ext cx="3144241" cy="50571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5490" y="827951"/>
          <a:ext cx="2068457" cy="828110"/>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9545" y="827951"/>
        <a:ext cx="1240347" cy="828110"/>
      </dsp:txXfrm>
    </dsp:sp>
    <dsp:sp modelId="{1226D0F3-CA56-45F0-BA74-B3A71DA72CC6}">
      <dsp:nvSpPr>
        <dsp:cNvPr id="0" name=""/>
        <dsp:cNvSpPr/>
      </dsp:nvSpPr>
      <dsp:spPr>
        <a:xfrm>
          <a:off x="1750222" y="827530"/>
          <a:ext cx="2066946" cy="82895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164698" y="827530"/>
        <a:ext cx="1237994" cy="828952"/>
      </dsp:txXfrm>
    </dsp:sp>
    <dsp:sp modelId="{97E331A8-A16C-45D9-B1AD-B8C7AB05E7EE}">
      <dsp:nvSpPr>
        <dsp:cNvPr id="0" name=""/>
        <dsp:cNvSpPr/>
      </dsp:nvSpPr>
      <dsp:spPr>
        <a:xfrm>
          <a:off x="3527808" y="776255"/>
          <a:ext cx="2330512" cy="93150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Methods</a:t>
          </a:r>
          <a:endParaRPr lang="zh-TW" altLang="en-US" sz="2400" b="1" kern="1200" dirty="0">
            <a:solidFill>
              <a:schemeClr val="tx1"/>
            </a:solidFill>
          </a:endParaRPr>
        </a:p>
      </dsp:txBody>
      <dsp:txXfrm>
        <a:off x="3993559" y="776255"/>
        <a:ext cx="1399010" cy="931502"/>
      </dsp:txXfrm>
    </dsp:sp>
    <dsp:sp modelId="{C313661E-23EB-4D29-9D8A-EC48CD3CEC75}">
      <dsp:nvSpPr>
        <dsp:cNvPr id="0" name=""/>
        <dsp:cNvSpPr/>
      </dsp:nvSpPr>
      <dsp:spPr>
        <a:xfrm>
          <a:off x="5568959" y="828633"/>
          <a:ext cx="2066863" cy="826745"/>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5982332" y="828633"/>
        <a:ext cx="1240118" cy="826745"/>
      </dsp:txXfrm>
    </dsp:sp>
    <dsp:sp modelId="{AA18F70D-1682-463D-B959-AE3F244C276B}">
      <dsp:nvSpPr>
        <dsp:cNvPr id="0" name=""/>
        <dsp:cNvSpPr/>
      </dsp:nvSpPr>
      <dsp:spPr>
        <a:xfrm>
          <a:off x="7346462" y="828633"/>
          <a:ext cx="2066863" cy="82674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59835" y="828633"/>
        <a:ext cx="1240118" cy="826745"/>
      </dsp:txXfrm>
    </dsp:sp>
    <dsp:sp modelId="{578C6BEE-4CEB-40C5-985D-DE38D41F609F}">
      <dsp:nvSpPr>
        <dsp:cNvPr id="0" name=""/>
        <dsp:cNvSpPr/>
      </dsp:nvSpPr>
      <dsp:spPr>
        <a:xfrm>
          <a:off x="9108522" y="815496"/>
          <a:ext cx="2066863" cy="82674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21895" y="815496"/>
        <a:ext cx="1240118" cy="826745"/>
      </dsp:txXfrm>
    </dsp:sp>
    <dsp:sp modelId="{660A7C2B-3DFE-46F6-8314-099F3AB0D9DC}">
      <dsp:nvSpPr>
        <dsp:cNvPr id="0" name=""/>
        <dsp:cNvSpPr/>
      </dsp:nvSpPr>
      <dsp:spPr>
        <a:xfrm>
          <a:off x="4906024" y="1877180"/>
          <a:ext cx="3471459" cy="715164"/>
        </a:xfrm>
        <a:prstGeom prst="flowChartTerminator">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endParaRPr lang="en-US" altLang="zh-TW" sz="2400" b="1" kern="1200" dirty="0">
            <a:solidFill>
              <a:schemeClr val="tx1"/>
            </a:solidFill>
          </a:endParaRPr>
        </a:p>
        <a:p>
          <a:pPr marL="0" lvl="0" indent="0" algn="ctr" defTabSz="1066800">
            <a:lnSpc>
              <a:spcPct val="90000"/>
            </a:lnSpc>
            <a:spcBef>
              <a:spcPct val="0"/>
            </a:spcBef>
            <a:spcAft>
              <a:spcPct val="35000"/>
            </a:spcAft>
            <a:buNone/>
          </a:pPr>
          <a:r>
            <a:rPr lang="en-US" altLang="zh-TW" sz="2400" b="1" kern="1200" dirty="0">
              <a:solidFill>
                <a:schemeClr val="tx1"/>
              </a:solidFill>
            </a:rPr>
            <a:t>Loss Function</a:t>
          </a:r>
          <a:endParaRPr lang="zh-TW" altLang="zh-TW" sz="2400" b="1" kern="1200" dirty="0">
            <a:solidFill>
              <a:schemeClr val="tx1"/>
            </a:solidFill>
          </a:endParaRPr>
        </a:p>
        <a:p>
          <a:pPr marL="0" lvl="0" indent="0" algn="ctr" defTabSz="1066800">
            <a:lnSpc>
              <a:spcPct val="90000"/>
            </a:lnSpc>
            <a:spcBef>
              <a:spcPct val="0"/>
            </a:spcBef>
            <a:spcAft>
              <a:spcPct val="35000"/>
            </a:spcAft>
            <a:buNone/>
          </a:pPr>
          <a:endParaRPr lang="zh-TW" altLang="en-US" sz="2400" b="1" kern="1200" dirty="0">
            <a:solidFill>
              <a:schemeClr val="tx1"/>
            </a:solidFill>
          </a:endParaRPr>
        </a:p>
      </dsp:txBody>
      <dsp:txXfrm>
        <a:off x="5069633" y="1981905"/>
        <a:ext cx="3144241" cy="50571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5956" y="1255259"/>
          <a:ext cx="2068457" cy="828110"/>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20011" y="1255259"/>
        <a:ext cx="1240347" cy="828110"/>
      </dsp:txXfrm>
    </dsp:sp>
    <dsp:sp modelId="{1226D0F3-CA56-45F0-BA74-B3A71DA72CC6}">
      <dsp:nvSpPr>
        <dsp:cNvPr id="0" name=""/>
        <dsp:cNvSpPr/>
      </dsp:nvSpPr>
      <dsp:spPr>
        <a:xfrm>
          <a:off x="1750687" y="1254838"/>
          <a:ext cx="2066946" cy="828952"/>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165163" y="1254838"/>
        <a:ext cx="1237994" cy="828952"/>
      </dsp:txXfrm>
    </dsp:sp>
    <dsp:sp modelId="{97E331A8-A16C-45D9-B1AD-B8C7AB05E7EE}">
      <dsp:nvSpPr>
        <dsp:cNvPr id="0" name=""/>
        <dsp:cNvSpPr/>
      </dsp:nvSpPr>
      <dsp:spPr>
        <a:xfrm>
          <a:off x="3528273" y="1256599"/>
          <a:ext cx="2067256" cy="825430"/>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940988" y="1256599"/>
        <a:ext cx="1241826" cy="825430"/>
      </dsp:txXfrm>
    </dsp:sp>
    <dsp:sp modelId="{C313661E-23EB-4D29-9D8A-EC48CD3CEC75}">
      <dsp:nvSpPr>
        <dsp:cNvPr id="0" name=""/>
        <dsp:cNvSpPr/>
      </dsp:nvSpPr>
      <dsp:spPr>
        <a:xfrm>
          <a:off x="5306168" y="1203112"/>
          <a:ext cx="2329189" cy="932403"/>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Datasets prepared</a:t>
          </a:r>
          <a:endParaRPr lang="zh-TW" altLang="en-US" sz="2400" b="1" kern="1200" dirty="0">
            <a:solidFill>
              <a:schemeClr val="tx1"/>
            </a:solidFill>
          </a:endParaRPr>
        </a:p>
      </dsp:txBody>
      <dsp:txXfrm>
        <a:off x="5772370" y="1203112"/>
        <a:ext cx="1396786" cy="932403"/>
      </dsp:txXfrm>
    </dsp:sp>
    <dsp:sp modelId="{AA18F70D-1682-463D-B959-AE3F244C276B}">
      <dsp:nvSpPr>
        <dsp:cNvPr id="0" name=""/>
        <dsp:cNvSpPr/>
      </dsp:nvSpPr>
      <dsp:spPr>
        <a:xfrm>
          <a:off x="7345997" y="1255941"/>
          <a:ext cx="2066863" cy="82674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chemeClr val="tx1"/>
              </a:solidFill>
            </a:rPr>
            <a:t>Experiments</a:t>
          </a:r>
          <a:endParaRPr lang="zh-TW" altLang="en-US" sz="1600" b="1" kern="1200" dirty="0">
            <a:solidFill>
              <a:schemeClr val="tx1"/>
            </a:solidFill>
          </a:endParaRPr>
        </a:p>
      </dsp:txBody>
      <dsp:txXfrm>
        <a:off x="7759370" y="1255941"/>
        <a:ext cx="1240118" cy="826745"/>
      </dsp:txXfrm>
    </dsp:sp>
    <dsp:sp modelId="{578C6BEE-4CEB-40C5-985D-DE38D41F609F}">
      <dsp:nvSpPr>
        <dsp:cNvPr id="0" name=""/>
        <dsp:cNvSpPr/>
      </dsp:nvSpPr>
      <dsp:spPr>
        <a:xfrm>
          <a:off x="9108057" y="1242804"/>
          <a:ext cx="2066863" cy="82674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Results</a:t>
          </a:r>
          <a:endParaRPr lang="zh-TW" altLang="en-US" sz="1600" b="0" kern="1200" dirty="0">
            <a:solidFill>
              <a:schemeClr val="tx1"/>
            </a:solidFill>
          </a:endParaRPr>
        </a:p>
      </dsp:txBody>
      <dsp:txXfrm>
        <a:off x="9521430" y="1242804"/>
        <a:ext cx="1240118" cy="826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1196" y="1177835"/>
          <a:ext cx="2457395" cy="982958"/>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altLang="zh-TW" sz="1900" b="1" kern="1200" dirty="0">
              <a:solidFill>
                <a:schemeClr val="tx1"/>
              </a:solidFill>
            </a:rPr>
            <a:t>Introduction</a:t>
          </a:r>
          <a:endParaRPr lang="zh-TW" altLang="en-US" sz="1900" b="1" kern="1200" dirty="0">
            <a:solidFill>
              <a:schemeClr val="tx1"/>
            </a:solidFill>
          </a:endParaRPr>
        </a:p>
      </dsp:txBody>
      <dsp:txXfrm>
        <a:off x="492675" y="1177835"/>
        <a:ext cx="1474437" cy="982958"/>
      </dsp:txXfrm>
    </dsp:sp>
    <dsp:sp modelId="{1226D0F3-CA56-45F0-BA74-B3A71DA72CC6}">
      <dsp:nvSpPr>
        <dsp:cNvPr id="0" name=""/>
        <dsp:cNvSpPr/>
      </dsp:nvSpPr>
      <dsp:spPr>
        <a:xfrm>
          <a:off x="2139130" y="1261386"/>
          <a:ext cx="2039638" cy="815855"/>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Related works</a:t>
          </a:r>
          <a:endParaRPr lang="zh-TW" altLang="en-US" sz="1700" b="0" kern="1200" dirty="0"/>
        </a:p>
      </dsp:txBody>
      <dsp:txXfrm>
        <a:off x="2547058" y="1261386"/>
        <a:ext cx="1223783" cy="815855"/>
      </dsp:txXfrm>
    </dsp:sp>
    <dsp:sp modelId="{97E331A8-A16C-45D9-B1AD-B8C7AB05E7EE}">
      <dsp:nvSpPr>
        <dsp:cNvPr id="0" name=""/>
        <dsp:cNvSpPr/>
      </dsp:nvSpPr>
      <dsp:spPr>
        <a:xfrm>
          <a:off x="3893219" y="1261386"/>
          <a:ext cx="2039638" cy="815855"/>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Methods</a:t>
          </a:r>
          <a:endParaRPr lang="zh-TW" altLang="en-US" sz="1700" b="0" kern="1200" dirty="0"/>
        </a:p>
      </dsp:txBody>
      <dsp:txXfrm>
        <a:off x="4301147" y="1261386"/>
        <a:ext cx="1223783" cy="815855"/>
      </dsp:txXfrm>
    </dsp:sp>
    <dsp:sp modelId="{C313661E-23EB-4D29-9D8A-EC48CD3CEC75}">
      <dsp:nvSpPr>
        <dsp:cNvPr id="0" name=""/>
        <dsp:cNvSpPr/>
      </dsp:nvSpPr>
      <dsp:spPr>
        <a:xfrm>
          <a:off x="5647307" y="1261386"/>
          <a:ext cx="2039638" cy="815855"/>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Datasets prepared</a:t>
          </a:r>
          <a:endParaRPr lang="zh-TW" altLang="en-US" sz="1700" b="0" kern="1200" dirty="0"/>
        </a:p>
      </dsp:txBody>
      <dsp:txXfrm>
        <a:off x="6055235" y="1261386"/>
        <a:ext cx="1223783" cy="815855"/>
      </dsp:txXfrm>
    </dsp:sp>
    <dsp:sp modelId="{AA18F70D-1682-463D-B959-AE3F244C276B}">
      <dsp:nvSpPr>
        <dsp:cNvPr id="0" name=""/>
        <dsp:cNvSpPr/>
      </dsp:nvSpPr>
      <dsp:spPr>
        <a:xfrm>
          <a:off x="7401396" y="1261386"/>
          <a:ext cx="2039638" cy="81585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Experiments</a:t>
          </a:r>
          <a:endParaRPr lang="zh-TW" altLang="en-US" sz="1700" b="0" kern="1200" dirty="0"/>
        </a:p>
      </dsp:txBody>
      <dsp:txXfrm>
        <a:off x="7809324" y="1261386"/>
        <a:ext cx="1223783" cy="815855"/>
      </dsp:txXfrm>
    </dsp:sp>
    <dsp:sp modelId="{578C6BEE-4CEB-40C5-985D-DE38D41F609F}">
      <dsp:nvSpPr>
        <dsp:cNvPr id="0" name=""/>
        <dsp:cNvSpPr/>
      </dsp:nvSpPr>
      <dsp:spPr>
        <a:xfrm>
          <a:off x="9140245" y="1248422"/>
          <a:ext cx="2039638" cy="81585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Results</a:t>
          </a:r>
          <a:endParaRPr lang="zh-TW" altLang="en-US" sz="1700" b="0" kern="1200" dirty="0"/>
        </a:p>
      </dsp:txBody>
      <dsp:txXfrm>
        <a:off x="9548173" y="1248422"/>
        <a:ext cx="1223783" cy="81585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2066" y="1268440"/>
          <a:ext cx="2002611" cy="801748"/>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940" y="1268440"/>
        <a:ext cx="1200863" cy="801748"/>
      </dsp:txXfrm>
    </dsp:sp>
    <dsp:sp modelId="{1226D0F3-CA56-45F0-BA74-B3A71DA72CC6}">
      <dsp:nvSpPr>
        <dsp:cNvPr id="0" name=""/>
        <dsp:cNvSpPr/>
      </dsp:nvSpPr>
      <dsp:spPr>
        <a:xfrm>
          <a:off x="1691257" y="1268032"/>
          <a:ext cx="2001148" cy="802564"/>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92539" y="1268032"/>
        <a:ext cx="1198584" cy="802564"/>
      </dsp:txXfrm>
    </dsp:sp>
    <dsp:sp modelId="{97E331A8-A16C-45D9-B1AD-B8C7AB05E7EE}">
      <dsp:nvSpPr>
        <dsp:cNvPr id="0" name=""/>
        <dsp:cNvSpPr/>
      </dsp:nvSpPr>
      <dsp:spPr>
        <a:xfrm>
          <a:off x="3412256" y="1269737"/>
          <a:ext cx="2001449" cy="799154"/>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811833" y="1269737"/>
        <a:ext cx="1202295" cy="799154"/>
      </dsp:txXfrm>
    </dsp:sp>
    <dsp:sp modelId="{C313661E-23EB-4D29-9D8A-EC48CD3CEC75}">
      <dsp:nvSpPr>
        <dsp:cNvPr id="0" name=""/>
        <dsp:cNvSpPr/>
      </dsp:nvSpPr>
      <dsp:spPr>
        <a:xfrm>
          <a:off x="5133556" y="1268404"/>
          <a:ext cx="2002769" cy="801820"/>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534466" y="1268404"/>
        <a:ext cx="1200949" cy="801820"/>
      </dsp:txXfrm>
    </dsp:sp>
    <dsp:sp modelId="{AA18F70D-1682-463D-B959-AE3F244C276B}">
      <dsp:nvSpPr>
        <dsp:cNvPr id="0" name=""/>
        <dsp:cNvSpPr/>
      </dsp:nvSpPr>
      <dsp:spPr>
        <a:xfrm>
          <a:off x="6856176" y="1186984"/>
          <a:ext cx="2535094" cy="964659"/>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altLang="zh-TW" sz="2000" b="1" kern="1200" dirty="0">
              <a:solidFill>
                <a:schemeClr val="tx1"/>
              </a:solidFill>
            </a:rPr>
            <a:t>Experiments</a:t>
          </a:r>
          <a:endParaRPr lang="zh-TW" altLang="en-US" sz="2000" b="1" kern="1200" dirty="0">
            <a:solidFill>
              <a:schemeClr val="tx1"/>
            </a:solidFill>
          </a:endParaRPr>
        </a:p>
      </dsp:txBody>
      <dsp:txXfrm>
        <a:off x="7338506" y="1186984"/>
        <a:ext cx="1570435" cy="964659"/>
      </dsp:txXfrm>
    </dsp:sp>
    <dsp:sp modelId="{578C6BEE-4CEB-40C5-985D-DE38D41F609F}">
      <dsp:nvSpPr>
        <dsp:cNvPr id="0" name=""/>
        <dsp:cNvSpPr/>
      </dsp:nvSpPr>
      <dsp:spPr>
        <a:xfrm>
          <a:off x="9096169" y="1256381"/>
          <a:ext cx="2083132" cy="80042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Results</a:t>
          </a:r>
          <a:endParaRPr lang="zh-TW" altLang="en-US" sz="1800" b="0" kern="1200" dirty="0">
            <a:solidFill>
              <a:schemeClr val="tx1"/>
            </a:solidFill>
          </a:endParaRPr>
        </a:p>
      </dsp:txBody>
      <dsp:txXfrm>
        <a:off x="9496383" y="1256381"/>
        <a:ext cx="1282705" cy="80042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2066" y="1268440"/>
          <a:ext cx="2002611" cy="801748"/>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940" y="1268440"/>
        <a:ext cx="1200863" cy="801748"/>
      </dsp:txXfrm>
    </dsp:sp>
    <dsp:sp modelId="{1226D0F3-CA56-45F0-BA74-B3A71DA72CC6}">
      <dsp:nvSpPr>
        <dsp:cNvPr id="0" name=""/>
        <dsp:cNvSpPr/>
      </dsp:nvSpPr>
      <dsp:spPr>
        <a:xfrm>
          <a:off x="1691257" y="1268032"/>
          <a:ext cx="2001148" cy="802564"/>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92539" y="1268032"/>
        <a:ext cx="1198584" cy="802564"/>
      </dsp:txXfrm>
    </dsp:sp>
    <dsp:sp modelId="{97E331A8-A16C-45D9-B1AD-B8C7AB05E7EE}">
      <dsp:nvSpPr>
        <dsp:cNvPr id="0" name=""/>
        <dsp:cNvSpPr/>
      </dsp:nvSpPr>
      <dsp:spPr>
        <a:xfrm>
          <a:off x="3412256" y="1269737"/>
          <a:ext cx="2001449" cy="799154"/>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811833" y="1269737"/>
        <a:ext cx="1202295" cy="799154"/>
      </dsp:txXfrm>
    </dsp:sp>
    <dsp:sp modelId="{C313661E-23EB-4D29-9D8A-EC48CD3CEC75}">
      <dsp:nvSpPr>
        <dsp:cNvPr id="0" name=""/>
        <dsp:cNvSpPr/>
      </dsp:nvSpPr>
      <dsp:spPr>
        <a:xfrm>
          <a:off x="5133556" y="1268404"/>
          <a:ext cx="2002769" cy="801820"/>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534466" y="1268404"/>
        <a:ext cx="1200949" cy="801820"/>
      </dsp:txXfrm>
    </dsp:sp>
    <dsp:sp modelId="{AA18F70D-1682-463D-B959-AE3F244C276B}">
      <dsp:nvSpPr>
        <dsp:cNvPr id="0" name=""/>
        <dsp:cNvSpPr/>
      </dsp:nvSpPr>
      <dsp:spPr>
        <a:xfrm>
          <a:off x="6856176" y="1186984"/>
          <a:ext cx="2535094" cy="964659"/>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altLang="zh-TW" sz="2000" b="1" kern="1200" dirty="0">
              <a:solidFill>
                <a:schemeClr val="tx1"/>
              </a:solidFill>
            </a:rPr>
            <a:t>Experiments</a:t>
          </a:r>
          <a:endParaRPr lang="zh-TW" altLang="en-US" sz="2000" b="1" kern="1200" dirty="0">
            <a:solidFill>
              <a:schemeClr val="tx1"/>
            </a:solidFill>
          </a:endParaRPr>
        </a:p>
      </dsp:txBody>
      <dsp:txXfrm>
        <a:off x="7338506" y="1186984"/>
        <a:ext cx="1570435" cy="964659"/>
      </dsp:txXfrm>
    </dsp:sp>
    <dsp:sp modelId="{578C6BEE-4CEB-40C5-985D-DE38D41F609F}">
      <dsp:nvSpPr>
        <dsp:cNvPr id="0" name=""/>
        <dsp:cNvSpPr/>
      </dsp:nvSpPr>
      <dsp:spPr>
        <a:xfrm>
          <a:off x="9096169" y="1256381"/>
          <a:ext cx="2083132" cy="80042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Results</a:t>
          </a:r>
          <a:endParaRPr lang="zh-TW" altLang="en-US" sz="1800" b="0" kern="1200" dirty="0">
            <a:solidFill>
              <a:schemeClr val="tx1"/>
            </a:solidFill>
          </a:endParaRPr>
        </a:p>
      </dsp:txBody>
      <dsp:txXfrm>
        <a:off x="9496383" y="1256381"/>
        <a:ext cx="1282705" cy="80042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2066" y="1268440"/>
          <a:ext cx="2002611" cy="801748"/>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940" y="1268440"/>
        <a:ext cx="1200863" cy="801748"/>
      </dsp:txXfrm>
    </dsp:sp>
    <dsp:sp modelId="{1226D0F3-CA56-45F0-BA74-B3A71DA72CC6}">
      <dsp:nvSpPr>
        <dsp:cNvPr id="0" name=""/>
        <dsp:cNvSpPr/>
      </dsp:nvSpPr>
      <dsp:spPr>
        <a:xfrm>
          <a:off x="1691257" y="1268032"/>
          <a:ext cx="2001148" cy="802564"/>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92539" y="1268032"/>
        <a:ext cx="1198584" cy="802564"/>
      </dsp:txXfrm>
    </dsp:sp>
    <dsp:sp modelId="{97E331A8-A16C-45D9-B1AD-B8C7AB05E7EE}">
      <dsp:nvSpPr>
        <dsp:cNvPr id="0" name=""/>
        <dsp:cNvSpPr/>
      </dsp:nvSpPr>
      <dsp:spPr>
        <a:xfrm>
          <a:off x="3412256" y="1269737"/>
          <a:ext cx="2001449" cy="799154"/>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811833" y="1269737"/>
        <a:ext cx="1202295" cy="799154"/>
      </dsp:txXfrm>
    </dsp:sp>
    <dsp:sp modelId="{C313661E-23EB-4D29-9D8A-EC48CD3CEC75}">
      <dsp:nvSpPr>
        <dsp:cNvPr id="0" name=""/>
        <dsp:cNvSpPr/>
      </dsp:nvSpPr>
      <dsp:spPr>
        <a:xfrm>
          <a:off x="5133556" y="1268404"/>
          <a:ext cx="2002769" cy="801820"/>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534466" y="1268404"/>
        <a:ext cx="1200949" cy="801820"/>
      </dsp:txXfrm>
    </dsp:sp>
    <dsp:sp modelId="{AA18F70D-1682-463D-B959-AE3F244C276B}">
      <dsp:nvSpPr>
        <dsp:cNvPr id="0" name=""/>
        <dsp:cNvSpPr/>
      </dsp:nvSpPr>
      <dsp:spPr>
        <a:xfrm>
          <a:off x="6856176" y="1186984"/>
          <a:ext cx="2535094" cy="964659"/>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altLang="zh-TW" sz="2000" b="1" kern="1200" dirty="0">
              <a:solidFill>
                <a:schemeClr val="tx1"/>
              </a:solidFill>
            </a:rPr>
            <a:t>Experiments</a:t>
          </a:r>
          <a:endParaRPr lang="zh-TW" altLang="en-US" sz="2000" b="1" kern="1200" dirty="0">
            <a:solidFill>
              <a:schemeClr val="tx1"/>
            </a:solidFill>
          </a:endParaRPr>
        </a:p>
      </dsp:txBody>
      <dsp:txXfrm>
        <a:off x="7338506" y="1186984"/>
        <a:ext cx="1570435" cy="964659"/>
      </dsp:txXfrm>
    </dsp:sp>
    <dsp:sp modelId="{578C6BEE-4CEB-40C5-985D-DE38D41F609F}">
      <dsp:nvSpPr>
        <dsp:cNvPr id="0" name=""/>
        <dsp:cNvSpPr/>
      </dsp:nvSpPr>
      <dsp:spPr>
        <a:xfrm>
          <a:off x="9096169" y="1256381"/>
          <a:ext cx="2083132" cy="80042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Results</a:t>
          </a:r>
          <a:endParaRPr lang="zh-TW" altLang="en-US" sz="1800" b="0" kern="1200" dirty="0">
            <a:solidFill>
              <a:schemeClr val="tx1"/>
            </a:solidFill>
          </a:endParaRPr>
        </a:p>
      </dsp:txBody>
      <dsp:txXfrm>
        <a:off x="9496383" y="1256381"/>
        <a:ext cx="1282705" cy="80042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2066" y="1268440"/>
          <a:ext cx="2002611" cy="801748"/>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940" y="1268440"/>
        <a:ext cx="1200863" cy="801748"/>
      </dsp:txXfrm>
    </dsp:sp>
    <dsp:sp modelId="{1226D0F3-CA56-45F0-BA74-B3A71DA72CC6}">
      <dsp:nvSpPr>
        <dsp:cNvPr id="0" name=""/>
        <dsp:cNvSpPr/>
      </dsp:nvSpPr>
      <dsp:spPr>
        <a:xfrm>
          <a:off x="1691257" y="1268032"/>
          <a:ext cx="2001148" cy="802564"/>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92539" y="1268032"/>
        <a:ext cx="1198584" cy="802564"/>
      </dsp:txXfrm>
    </dsp:sp>
    <dsp:sp modelId="{97E331A8-A16C-45D9-B1AD-B8C7AB05E7EE}">
      <dsp:nvSpPr>
        <dsp:cNvPr id="0" name=""/>
        <dsp:cNvSpPr/>
      </dsp:nvSpPr>
      <dsp:spPr>
        <a:xfrm>
          <a:off x="3412256" y="1269737"/>
          <a:ext cx="2001449" cy="799154"/>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811833" y="1269737"/>
        <a:ext cx="1202295" cy="799154"/>
      </dsp:txXfrm>
    </dsp:sp>
    <dsp:sp modelId="{C313661E-23EB-4D29-9D8A-EC48CD3CEC75}">
      <dsp:nvSpPr>
        <dsp:cNvPr id="0" name=""/>
        <dsp:cNvSpPr/>
      </dsp:nvSpPr>
      <dsp:spPr>
        <a:xfrm>
          <a:off x="5133556" y="1268404"/>
          <a:ext cx="2002769" cy="801820"/>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534466" y="1268404"/>
        <a:ext cx="1200949" cy="801820"/>
      </dsp:txXfrm>
    </dsp:sp>
    <dsp:sp modelId="{AA18F70D-1682-463D-B959-AE3F244C276B}">
      <dsp:nvSpPr>
        <dsp:cNvPr id="0" name=""/>
        <dsp:cNvSpPr/>
      </dsp:nvSpPr>
      <dsp:spPr>
        <a:xfrm>
          <a:off x="6856176" y="1186984"/>
          <a:ext cx="2535094" cy="964659"/>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altLang="zh-TW" sz="2000" b="1" kern="1200" dirty="0">
              <a:solidFill>
                <a:schemeClr val="tx1"/>
              </a:solidFill>
            </a:rPr>
            <a:t>Experiments</a:t>
          </a:r>
          <a:endParaRPr lang="zh-TW" altLang="en-US" sz="2000" b="1" kern="1200" dirty="0">
            <a:solidFill>
              <a:schemeClr val="tx1"/>
            </a:solidFill>
          </a:endParaRPr>
        </a:p>
      </dsp:txBody>
      <dsp:txXfrm>
        <a:off x="7338506" y="1186984"/>
        <a:ext cx="1570435" cy="964659"/>
      </dsp:txXfrm>
    </dsp:sp>
    <dsp:sp modelId="{578C6BEE-4CEB-40C5-985D-DE38D41F609F}">
      <dsp:nvSpPr>
        <dsp:cNvPr id="0" name=""/>
        <dsp:cNvSpPr/>
      </dsp:nvSpPr>
      <dsp:spPr>
        <a:xfrm>
          <a:off x="9096169" y="1256381"/>
          <a:ext cx="2083132" cy="80042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Results</a:t>
          </a:r>
          <a:endParaRPr lang="zh-TW" altLang="en-US" sz="1800" b="0" kern="1200" dirty="0">
            <a:solidFill>
              <a:schemeClr val="tx1"/>
            </a:solidFill>
          </a:endParaRPr>
        </a:p>
      </dsp:txBody>
      <dsp:txXfrm>
        <a:off x="9496383" y="1256381"/>
        <a:ext cx="1282705" cy="80042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2066" y="1268440"/>
          <a:ext cx="2002611" cy="801748"/>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940" y="1268440"/>
        <a:ext cx="1200863" cy="801748"/>
      </dsp:txXfrm>
    </dsp:sp>
    <dsp:sp modelId="{1226D0F3-CA56-45F0-BA74-B3A71DA72CC6}">
      <dsp:nvSpPr>
        <dsp:cNvPr id="0" name=""/>
        <dsp:cNvSpPr/>
      </dsp:nvSpPr>
      <dsp:spPr>
        <a:xfrm>
          <a:off x="1691257" y="1268032"/>
          <a:ext cx="2001148" cy="802564"/>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92539" y="1268032"/>
        <a:ext cx="1198584" cy="802564"/>
      </dsp:txXfrm>
    </dsp:sp>
    <dsp:sp modelId="{97E331A8-A16C-45D9-B1AD-B8C7AB05E7EE}">
      <dsp:nvSpPr>
        <dsp:cNvPr id="0" name=""/>
        <dsp:cNvSpPr/>
      </dsp:nvSpPr>
      <dsp:spPr>
        <a:xfrm>
          <a:off x="3412256" y="1269737"/>
          <a:ext cx="2001449" cy="799154"/>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811833" y="1269737"/>
        <a:ext cx="1202295" cy="799154"/>
      </dsp:txXfrm>
    </dsp:sp>
    <dsp:sp modelId="{C313661E-23EB-4D29-9D8A-EC48CD3CEC75}">
      <dsp:nvSpPr>
        <dsp:cNvPr id="0" name=""/>
        <dsp:cNvSpPr/>
      </dsp:nvSpPr>
      <dsp:spPr>
        <a:xfrm>
          <a:off x="5133556" y="1268404"/>
          <a:ext cx="2002769" cy="801820"/>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534466" y="1268404"/>
        <a:ext cx="1200949" cy="801820"/>
      </dsp:txXfrm>
    </dsp:sp>
    <dsp:sp modelId="{AA18F70D-1682-463D-B959-AE3F244C276B}">
      <dsp:nvSpPr>
        <dsp:cNvPr id="0" name=""/>
        <dsp:cNvSpPr/>
      </dsp:nvSpPr>
      <dsp:spPr>
        <a:xfrm>
          <a:off x="6856176" y="1186984"/>
          <a:ext cx="2535094" cy="964659"/>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altLang="zh-TW" sz="2000" b="1" kern="1200" dirty="0">
              <a:solidFill>
                <a:schemeClr val="tx1"/>
              </a:solidFill>
            </a:rPr>
            <a:t>Experiments</a:t>
          </a:r>
          <a:endParaRPr lang="zh-TW" altLang="en-US" sz="2000" b="1" kern="1200" dirty="0">
            <a:solidFill>
              <a:schemeClr val="tx1"/>
            </a:solidFill>
          </a:endParaRPr>
        </a:p>
      </dsp:txBody>
      <dsp:txXfrm>
        <a:off x="7338506" y="1186984"/>
        <a:ext cx="1570435" cy="964659"/>
      </dsp:txXfrm>
    </dsp:sp>
    <dsp:sp modelId="{578C6BEE-4CEB-40C5-985D-DE38D41F609F}">
      <dsp:nvSpPr>
        <dsp:cNvPr id="0" name=""/>
        <dsp:cNvSpPr/>
      </dsp:nvSpPr>
      <dsp:spPr>
        <a:xfrm>
          <a:off x="9096169" y="1256381"/>
          <a:ext cx="2083132" cy="80042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Results</a:t>
          </a:r>
          <a:endParaRPr lang="zh-TW" altLang="en-US" sz="1800" b="0" kern="1200" dirty="0">
            <a:solidFill>
              <a:schemeClr val="tx1"/>
            </a:solidFill>
          </a:endParaRPr>
        </a:p>
      </dsp:txBody>
      <dsp:txXfrm>
        <a:off x="9496383" y="1256381"/>
        <a:ext cx="1282705" cy="80042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2066" y="1268440"/>
          <a:ext cx="2002611" cy="801748"/>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940" y="1268440"/>
        <a:ext cx="1200863" cy="801748"/>
      </dsp:txXfrm>
    </dsp:sp>
    <dsp:sp modelId="{1226D0F3-CA56-45F0-BA74-B3A71DA72CC6}">
      <dsp:nvSpPr>
        <dsp:cNvPr id="0" name=""/>
        <dsp:cNvSpPr/>
      </dsp:nvSpPr>
      <dsp:spPr>
        <a:xfrm>
          <a:off x="1691257" y="1268032"/>
          <a:ext cx="2001148" cy="802564"/>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92539" y="1268032"/>
        <a:ext cx="1198584" cy="802564"/>
      </dsp:txXfrm>
    </dsp:sp>
    <dsp:sp modelId="{97E331A8-A16C-45D9-B1AD-B8C7AB05E7EE}">
      <dsp:nvSpPr>
        <dsp:cNvPr id="0" name=""/>
        <dsp:cNvSpPr/>
      </dsp:nvSpPr>
      <dsp:spPr>
        <a:xfrm>
          <a:off x="3412256" y="1269737"/>
          <a:ext cx="2001449" cy="799154"/>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811833" y="1269737"/>
        <a:ext cx="1202295" cy="799154"/>
      </dsp:txXfrm>
    </dsp:sp>
    <dsp:sp modelId="{C313661E-23EB-4D29-9D8A-EC48CD3CEC75}">
      <dsp:nvSpPr>
        <dsp:cNvPr id="0" name=""/>
        <dsp:cNvSpPr/>
      </dsp:nvSpPr>
      <dsp:spPr>
        <a:xfrm>
          <a:off x="5133556" y="1268404"/>
          <a:ext cx="2002769" cy="801820"/>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534466" y="1268404"/>
        <a:ext cx="1200949" cy="801820"/>
      </dsp:txXfrm>
    </dsp:sp>
    <dsp:sp modelId="{AA18F70D-1682-463D-B959-AE3F244C276B}">
      <dsp:nvSpPr>
        <dsp:cNvPr id="0" name=""/>
        <dsp:cNvSpPr/>
      </dsp:nvSpPr>
      <dsp:spPr>
        <a:xfrm>
          <a:off x="6856176" y="1186984"/>
          <a:ext cx="2535094" cy="964659"/>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altLang="zh-TW" sz="2000" b="1" kern="1200" dirty="0">
              <a:solidFill>
                <a:schemeClr val="tx1"/>
              </a:solidFill>
            </a:rPr>
            <a:t>Experiments</a:t>
          </a:r>
          <a:endParaRPr lang="zh-TW" altLang="en-US" sz="2000" b="1" kern="1200" dirty="0">
            <a:solidFill>
              <a:schemeClr val="tx1"/>
            </a:solidFill>
          </a:endParaRPr>
        </a:p>
      </dsp:txBody>
      <dsp:txXfrm>
        <a:off x="7338506" y="1186984"/>
        <a:ext cx="1570435" cy="964659"/>
      </dsp:txXfrm>
    </dsp:sp>
    <dsp:sp modelId="{578C6BEE-4CEB-40C5-985D-DE38D41F609F}">
      <dsp:nvSpPr>
        <dsp:cNvPr id="0" name=""/>
        <dsp:cNvSpPr/>
      </dsp:nvSpPr>
      <dsp:spPr>
        <a:xfrm>
          <a:off x="9096169" y="1256381"/>
          <a:ext cx="2083132" cy="80042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Results</a:t>
          </a:r>
          <a:endParaRPr lang="zh-TW" altLang="en-US" sz="1800" b="0" kern="1200" dirty="0">
            <a:solidFill>
              <a:schemeClr val="tx1"/>
            </a:solidFill>
          </a:endParaRPr>
        </a:p>
      </dsp:txBody>
      <dsp:txXfrm>
        <a:off x="9496383" y="1256381"/>
        <a:ext cx="1282705" cy="80042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4741" y="1271621"/>
          <a:ext cx="1986718" cy="79538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434" y="1271621"/>
        <a:ext cx="1191333" cy="795385"/>
      </dsp:txXfrm>
    </dsp:sp>
    <dsp:sp modelId="{1226D0F3-CA56-45F0-BA74-B3A71DA72CC6}">
      <dsp:nvSpPr>
        <dsp:cNvPr id="0" name=""/>
        <dsp:cNvSpPr/>
      </dsp:nvSpPr>
      <dsp:spPr>
        <a:xfrm>
          <a:off x="1680526" y="1271216"/>
          <a:ext cx="1985266" cy="796195"/>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78624" y="1271216"/>
        <a:ext cx="1189071" cy="796195"/>
      </dsp:txXfrm>
    </dsp:sp>
    <dsp:sp modelId="{97E331A8-A16C-45D9-B1AD-B8C7AB05E7EE}">
      <dsp:nvSpPr>
        <dsp:cNvPr id="0" name=""/>
        <dsp:cNvSpPr/>
      </dsp:nvSpPr>
      <dsp:spPr>
        <a:xfrm>
          <a:off x="3387866" y="1272908"/>
          <a:ext cx="1985564" cy="79281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784272" y="1272908"/>
        <a:ext cx="1192752" cy="792812"/>
      </dsp:txXfrm>
    </dsp:sp>
    <dsp:sp modelId="{C313661E-23EB-4D29-9D8A-EC48CD3CEC75}">
      <dsp:nvSpPr>
        <dsp:cNvPr id="0" name=""/>
        <dsp:cNvSpPr/>
      </dsp:nvSpPr>
      <dsp:spPr>
        <a:xfrm>
          <a:off x="5095505" y="1271586"/>
          <a:ext cx="1986874" cy="795456"/>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493233" y="1271586"/>
        <a:ext cx="1191418" cy="795456"/>
      </dsp:txXfrm>
    </dsp:sp>
    <dsp:sp modelId="{AA18F70D-1682-463D-B959-AE3F244C276B}">
      <dsp:nvSpPr>
        <dsp:cNvPr id="0" name=""/>
        <dsp:cNvSpPr/>
      </dsp:nvSpPr>
      <dsp:spPr>
        <a:xfrm>
          <a:off x="6804453" y="1256991"/>
          <a:ext cx="2150771" cy="82464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Experiments</a:t>
          </a:r>
          <a:endParaRPr lang="zh-TW" altLang="en-US" sz="1600" b="0" kern="1200" dirty="0">
            <a:solidFill>
              <a:schemeClr val="tx1"/>
            </a:solidFill>
          </a:endParaRPr>
        </a:p>
      </dsp:txBody>
      <dsp:txXfrm>
        <a:off x="7216776" y="1256991"/>
        <a:ext cx="1326125" cy="824646"/>
      </dsp:txXfrm>
    </dsp:sp>
    <dsp:sp modelId="{578C6BEE-4CEB-40C5-985D-DE38D41F609F}">
      <dsp:nvSpPr>
        <dsp:cNvPr id="0" name=""/>
        <dsp:cNvSpPr/>
      </dsp:nvSpPr>
      <dsp:spPr>
        <a:xfrm>
          <a:off x="8662466" y="1178123"/>
          <a:ext cx="2514279" cy="957146"/>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altLang="zh-TW" sz="2800" b="1" kern="1200" dirty="0">
              <a:solidFill>
                <a:schemeClr val="tx1"/>
              </a:solidFill>
            </a:rPr>
            <a:t>Results</a:t>
          </a:r>
          <a:endParaRPr lang="zh-TW" altLang="en-US" sz="2800" b="1" kern="1200" dirty="0">
            <a:solidFill>
              <a:schemeClr val="tx1"/>
            </a:solidFill>
          </a:endParaRPr>
        </a:p>
      </dsp:txBody>
      <dsp:txXfrm>
        <a:off x="9141039" y="1178123"/>
        <a:ext cx="1557133" cy="95714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4741" y="1271621"/>
          <a:ext cx="1986718" cy="79538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434" y="1271621"/>
        <a:ext cx="1191333" cy="795385"/>
      </dsp:txXfrm>
    </dsp:sp>
    <dsp:sp modelId="{1226D0F3-CA56-45F0-BA74-B3A71DA72CC6}">
      <dsp:nvSpPr>
        <dsp:cNvPr id="0" name=""/>
        <dsp:cNvSpPr/>
      </dsp:nvSpPr>
      <dsp:spPr>
        <a:xfrm>
          <a:off x="1680526" y="1271216"/>
          <a:ext cx="1985266" cy="796195"/>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78624" y="1271216"/>
        <a:ext cx="1189071" cy="796195"/>
      </dsp:txXfrm>
    </dsp:sp>
    <dsp:sp modelId="{97E331A8-A16C-45D9-B1AD-B8C7AB05E7EE}">
      <dsp:nvSpPr>
        <dsp:cNvPr id="0" name=""/>
        <dsp:cNvSpPr/>
      </dsp:nvSpPr>
      <dsp:spPr>
        <a:xfrm>
          <a:off x="3387866" y="1272908"/>
          <a:ext cx="1985564" cy="79281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784272" y="1272908"/>
        <a:ext cx="1192752" cy="792812"/>
      </dsp:txXfrm>
    </dsp:sp>
    <dsp:sp modelId="{C313661E-23EB-4D29-9D8A-EC48CD3CEC75}">
      <dsp:nvSpPr>
        <dsp:cNvPr id="0" name=""/>
        <dsp:cNvSpPr/>
      </dsp:nvSpPr>
      <dsp:spPr>
        <a:xfrm>
          <a:off x="5095505" y="1271586"/>
          <a:ext cx="1986874" cy="795456"/>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493233" y="1271586"/>
        <a:ext cx="1191418" cy="795456"/>
      </dsp:txXfrm>
    </dsp:sp>
    <dsp:sp modelId="{AA18F70D-1682-463D-B959-AE3F244C276B}">
      <dsp:nvSpPr>
        <dsp:cNvPr id="0" name=""/>
        <dsp:cNvSpPr/>
      </dsp:nvSpPr>
      <dsp:spPr>
        <a:xfrm>
          <a:off x="6804453" y="1256991"/>
          <a:ext cx="2150771" cy="82464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Experiments</a:t>
          </a:r>
          <a:endParaRPr lang="zh-TW" altLang="en-US" sz="1600" b="0" kern="1200" dirty="0">
            <a:solidFill>
              <a:schemeClr val="tx1"/>
            </a:solidFill>
          </a:endParaRPr>
        </a:p>
      </dsp:txBody>
      <dsp:txXfrm>
        <a:off x="7216776" y="1256991"/>
        <a:ext cx="1326125" cy="824646"/>
      </dsp:txXfrm>
    </dsp:sp>
    <dsp:sp modelId="{578C6BEE-4CEB-40C5-985D-DE38D41F609F}">
      <dsp:nvSpPr>
        <dsp:cNvPr id="0" name=""/>
        <dsp:cNvSpPr/>
      </dsp:nvSpPr>
      <dsp:spPr>
        <a:xfrm>
          <a:off x="8662466" y="1178123"/>
          <a:ext cx="2514279" cy="957146"/>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altLang="zh-TW" sz="2800" b="1" kern="1200" dirty="0">
              <a:solidFill>
                <a:schemeClr val="tx1"/>
              </a:solidFill>
            </a:rPr>
            <a:t>Results</a:t>
          </a:r>
          <a:endParaRPr lang="zh-TW" altLang="en-US" sz="2800" b="1" kern="1200" dirty="0">
            <a:solidFill>
              <a:schemeClr val="tx1"/>
            </a:solidFill>
          </a:endParaRPr>
        </a:p>
      </dsp:txBody>
      <dsp:txXfrm>
        <a:off x="9141039" y="1178123"/>
        <a:ext cx="1557133" cy="95714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4741" y="1271621"/>
          <a:ext cx="1986718" cy="79538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434" y="1271621"/>
        <a:ext cx="1191333" cy="795385"/>
      </dsp:txXfrm>
    </dsp:sp>
    <dsp:sp modelId="{1226D0F3-CA56-45F0-BA74-B3A71DA72CC6}">
      <dsp:nvSpPr>
        <dsp:cNvPr id="0" name=""/>
        <dsp:cNvSpPr/>
      </dsp:nvSpPr>
      <dsp:spPr>
        <a:xfrm>
          <a:off x="1680526" y="1271216"/>
          <a:ext cx="1985266" cy="796195"/>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78624" y="1271216"/>
        <a:ext cx="1189071" cy="796195"/>
      </dsp:txXfrm>
    </dsp:sp>
    <dsp:sp modelId="{97E331A8-A16C-45D9-B1AD-B8C7AB05E7EE}">
      <dsp:nvSpPr>
        <dsp:cNvPr id="0" name=""/>
        <dsp:cNvSpPr/>
      </dsp:nvSpPr>
      <dsp:spPr>
        <a:xfrm>
          <a:off x="3387866" y="1272908"/>
          <a:ext cx="1985564" cy="79281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784272" y="1272908"/>
        <a:ext cx="1192752" cy="792812"/>
      </dsp:txXfrm>
    </dsp:sp>
    <dsp:sp modelId="{C313661E-23EB-4D29-9D8A-EC48CD3CEC75}">
      <dsp:nvSpPr>
        <dsp:cNvPr id="0" name=""/>
        <dsp:cNvSpPr/>
      </dsp:nvSpPr>
      <dsp:spPr>
        <a:xfrm>
          <a:off x="5095505" y="1271586"/>
          <a:ext cx="1986874" cy="795456"/>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493233" y="1271586"/>
        <a:ext cx="1191418" cy="795456"/>
      </dsp:txXfrm>
    </dsp:sp>
    <dsp:sp modelId="{AA18F70D-1682-463D-B959-AE3F244C276B}">
      <dsp:nvSpPr>
        <dsp:cNvPr id="0" name=""/>
        <dsp:cNvSpPr/>
      </dsp:nvSpPr>
      <dsp:spPr>
        <a:xfrm>
          <a:off x="6804453" y="1256991"/>
          <a:ext cx="2150771" cy="82464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Experiments</a:t>
          </a:r>
          <a:endParaRPr lang="zh-TW" altLang="en-US" sz="1600" b="0" kern="1200" dirty="0">
            <a:solidFill>
              <a:schemeClr val="tx1"/>
            </a:solidFill>
          </a:endParaRPr>
        </a:p>
      </dsp:txBody>
      <dsp:txXfrm>
        <a:off x="7216776" y="1256991"/>
        <a:ext cx="1326125" cy="824646"/>
      </dsp:txXfrm>
    </dsp:sp>
    <dsp:sp modelId="{578C6BEE-4CEB-40C5-985D-DE38D41F609F}">
      <dsp:nvSpPr>
        <dsp:cNvPr id="0" name=""/>
        <dsp:cNvSpPr/>
      </dsp:nvSpPr>
      <dsp:spPr>
        <a:xfrm>
          <a:off x="8662466" y="1178123"/>
          <a:ext cx="2514279" cy="957146"/>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altLang="zh-TW" sz="2800" b="1" kern="1200" dirty="0">
              <a:solidFill>
                <a:schemeClr val="tx1"/>
              </a:solidFill>
            </a:rPr>
            <a:t>Results</a:t>
          </a:r>
          <a:endParaRPr lang="zh-TW" altLang="en-US" sz="2800" b="1" kern="1200" dirty="0">
            <a:solidFill>
              <a:schemeClr val="tx1"/>
            </a:solidFill>
          </a:endParaRPr>
        </a:p>
      </dsp:txBody>
      <dsp:txXfrm>
        <a:off x="9141039" y="1178123"/>
        <a:ext cx="1557133" cy="95714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4741" y="1271621"/>
          <a:ext cx="1986718" cy="79538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434" y="1271621"/>
        <a:ext cx="1191333" cy="795385"/>
      </dsp:txXfrm>
    </dsp:sp>
    <dsp:sp modelId="{1226D0F3-CA56-45F0-BA74-B3A71DA72CC6}">
      <dsp:nvSpPr>
        <dsp:cNvPr id="0" name=""/>
        <dsp:cNvSpPr/>
      </dsp:nvSpPr>
      <dsp:spPr>
        <a:xfrm>
          <a:off x="1680526" y="1271216"/>
          <a:ext cx="1985266" cy="796195"/>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78624" y="1271216"/>
        <a:ext cx="1189071" cy="796195"/>
      </dsp:txXfrm>
    </dsp:sp>
    <dsp:sp modelId="{97E331A8-A16C-45D9-B1AD-B8C7AB05E7EE}">
      <dsp:nvSpPr>
        <dsp:cNvPr id="0" name=""/>
        <dsp:cNvSpPr/>
      </dsp:nvSpPr>
      <dsp:spPr>
        <a:xfrm>
          <a:off x="3387866" y="1272908"/>
          <a:ext cx="1985564" cy="79281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784272" y="1272908"/>
        <a:ext cx="1192752" cy="792812"/>
      </dsp:txXfrm>
    </dsp:sp>
    <dsp:sp modelId="{C313661E-23EB-4D29-9D8A-EC48CD3CEC75}">
      <dsp:nvSpPr>
        <dsp:cNvPr id="0" name=""/>
        <dsp:cNvSpPr/>
      </dsp:nvSpPr>
      <dsp:spPr>
        <a:xfrm>
          <a:off x="5095505" y="1271586"/>
          <a:ext cx="1986874" cy="795456"/>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493233" y="1271586"/>
        <a:ext cx="1191418" cy="795456"/>
      </dsp:txXfrm>
    </dsp:sp>
    <dsp:sp modelId="{AA18F70D-1682-463D-B959-AE3F244C276B}">
      <dsp:nvSpPr>
        <dsp:cNvPr id="0" name=""/>
        <dsp:cNvSpPr/>
      </dsp:nvSpPr>
      <dsp:spPr>
        <a:xfrm>
          <a:off x="6804453" y="1256991"/>
          <a:ext cx="2150771" cy="82464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Experiments</a:t>
          </a:r>
          <a:endParaRPr lang="zh-TW" altLang="en-US" sz="1600" b="0" kern="1200" dirty="0">
            <a:solidFill>
              <a:schemeClr val="tx1"/>
            </a:solidFill>
          </a:endParaRPr>
        </a:p>
      </dsp:txBody>
      <dsp:txXfrm>
        <a:off x="7216776" y="1256991"/>
        <a:ext cx="1326125" cy="824646"/>
      </dsp:txXfrm>
    </dsp:sp>
    <dsp:sp modelId="{578C6BEE-4CEB-40C5-985D-DE38D41F609F}">
      <dsp:nvSpPr>
        <dsp:cNvPr id="0" name=""/>
        <dsp:cNvSpPr/>
      </dsp:nvSpPr>
      <dsp:spPr>
        <a:xfrm>
          <a:off x="8662466" y="1178123"/>
          <a:ext cx="2514279" cy="957146"/>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altLang="zh-TW" sz="2800" b="1" kern="1200" dirty="0">
              <a:solidFill>
                <a:schemeClr val="tx1"/>
              </a:solidFill>
            </a:rPr>
            <a:t>Results</a:t>
          </a:r>
          <a:endParaRPr lang="zh-TW" altLang="en-US" sz="2800" b="1" kern="1200" dirty="0">
            <a:solidFill>
              <a:schemeClr val="tx1"/>
            </a:solidFill>
          </a:endParaRPr>
        </a:p>
      </dsp:txBody>
      <dsp:txXfrm>
        <a:off x="9141039" y="1178123"/>
        <a:ext cx="1557133" cy="9571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1196" y="1177835"/>
          <a:ext cx="2457395" cy="982958"/>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altLang="zh-TW" sz="1900" b="1" kern="1200" dirty="0">
              <a:solidFill>
                <a:schemeClr val="tx1"/>
              </a:solidFill>
            </a:rPr>
            <a:t>Introduction</a:t>
          </a:r>
          <a:endParaRPr lang="zh-TW" altLang="en-US" sz="1900" b="1" kern="1200" dirty="0">
            <a:solidFill>
              <a:schemeClr val="tx1"/>
            </a:solidFill>
          </a:endParaRPr>
        </a:p>
      </dsp:txBody>
      <dsp:txXfrm>
        <a:off x="492675" y="1177835"/>
        <a:ext cx="1474437" cy="982958"/>
      </dsp:txXfrm>
    </dsp:sp>
    <dsp:sp modelId="{1226D0F3-CA56-45F0-BA74-B3A71DA72CC6}">
      <dsp:nvSpPr>
        <dsp:cNvPr id="0" name=""/>
        <dsp:cNvSpPr/>
      </dsp:nvSpPr>
      <dsp:spPr>
        <a:xfrm>
          <a:off x="2139130" y="1261386"/>
          <a:ext cx="2039638" cy="815855"/>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Related works</a:t>
          </a:r>
          <a:endParaRPr lang="zh-TW" altLang="en-US" sz="1700" b="0" kern="1200" dirty="0"/>
        </a:p>
      </dsp:txBody>
      <dsp:txXfrm>
        <a:off x="2547058" y="1261386"/>
        <a:ext cx="1223783" cy="815855"/>
      </dsp:txXfrm>
    </dsp:sp>
    <dsp:sp modelId="{97E331A8-A16C-45D9-B1AD-B8C7AB05E7EE}">
      <dsp:nvSpPr>
        <dsp:cNvPr id="0" name=""/>
        <dsp:cNvSpPr/>
      </dsp:nvSpPr>
      <dsp:spPr>
        <a:xfrm>
          <a:off x="3893219" y="1261386"/>
          <a:ext cx="2039638" cy="815855"/>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Methods</a:t>
          </a:r>
          <a:endParaRPr lang="zh-TW" altLang="en-US" sz="1700" b="0" kern="1200" dirty="0"/>
        </a:p>
      </dsp:txBody>
      <dsp:txXfrm>
        <a:off x="4301147" y="1261386"/>
        <a:ext cx="1223783" cy="815855"/>
      </dsp:txXfrm>
    </dsp:sp>
    <dsp:sp modelId="{C313661E-23EB-4D29-9D8A-EC48CD3CEC75}">
      <dsp:nvSpPr>
        <dsp:cNvPr id="0" name=""/>
        <dsp:cNvSpPr/>
      </dsp:nvSpPr>
      <dsp:spPr>
        <a:xfrm>
          <a:off x="5647307" y="1261386"/>
          <a:ext cx="2039638" cy="815855"/>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Datasets prepared</a:t>
          </a:r>
          <a:endParaRPr lang="zh-TW" altLang="en-US" sz="1700" b="0" kern="1200" dirty="0"/>
        </a:p>
      </dsp:txBody>
      <dsp:txXfrm>
        <a:off x="6055235" y="1261386"/>
        <a:ext cx="1223783" cy="815855"/>
      </dsp:txXfrm>
    </dsp:sp>
    <dsp:sp modelId="{AA18F70D-1682-463D-B959-AE3F244C276B}">
      <dsp:nvSpPr>
        <dsp:cNvPr id="0" name=""/>
        <dsp:cNvSpPr/>
      </dsp:nvSpPr>
      <dsp:spPr>
        <a:xfrm>
          <a:off x="7401396" y="1261386"/>
          <a:ext cx="2039638" cy="81585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Experiments</a:t>
          </a:r>
          <a:endParaRPr lang="zh-TW" altLang="en-US" sz="1700" b="0" kern="1200" dirty="0"/>
        </a:p>
      </dsp:txBody>
      <dsp:txXfrm>
        <a:off x="7809324" y="1261386"/>
        <a:ext cx="1223783" cy="815855"/>
      </dsp:txXfrm>
    </dsp:sp>
    <dsp:sp modelId="{578C6BEE-4CEB-40C5-985D-DE38D41F609F}">
      <dsp:nvSpPr>
        <dsp:cNvPr id="0" name=""/>
        <dsp:cNvSpPr/>
      </dsp:nvSpPr>
      <dsp:spPr>
        <a:xfrm>
          <a:off x="9140245" y="1248422"/>
          <a:ext cx="2039638" cy="81585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Results</a:t>
          </a:r>
          <a:endParaRPr lang="zh-TW" altLang="en-US" sz="1700" b="0" kern="1200" dirty="0"/>
        </a:p>
      </dsp:txBody>
      <dsp:txXfrm>
        <a:off x="9548173" y="1248422"/>
        <a:ext cx="1223783" cy="81585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2066" y="1268440"/>
          <a:ext cx="2002611" cy="801748"/>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940" y="1268440"/>
        <a:ext cx="1200863" cy="801748"/>
      </dsp:txXfrm>
    </dsp:sp>
    <dsp:sp modelId="{1226D0F3-CA56-45F0-BA74-B3A71DA72CC6}">
      <dsp:nvSpPr>
        <dsp:cNvPr id="0" name=""/>
        <dsp:cNvSpPr/>
      </dsp:nvSpPr>
      <dsp:spPr>
        <a:xfrm>
          <a:off x="1691257" y="1268032"/>
          <a:ext cx="2001148" cy="802564"/>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92539" y="1268032"/>
        <a:ext cx="1198584" cy="802564"/>
      </dsp:txXfrm>
    </dsp:sp>
    <dsp:sp modelId="{97E331A8-A16C-45D9-B1AD-B8C7AB05E7EE}">
      <dsp:nvSpPr>
        <dsp:cNvPr id="0" name=""/>
        <dsp:cNvSpPr/>
      </dsp:nvSpPr>
      <dsp:spPr>
        <a:xfrm>
          <a:off x="3412256" y="1269737"/>
          <a:ext cx="2001449" cy="799154"/>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811833" y="1269737"/>
        <a:ext cx="1202295" cy="799154"/>
      </dsp:txXfrm>
    </dsp:sp>
    <dsp:sp modelId="{C313661E-23EB-4D29-9D8A-EC48CD3CEC75}">
      <dsp:nvSpPr>
        <dsp:cNvPr id="0" name=""/>
        <dsp:cNvSpPr/>
      </dsp:nvSpPr>
      <dsp:spPr>
        <a:xfrm>
          <a:off x="5133556" y="1268404"/>
          <a:ext cx="2002769" cy="801820"/>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534466" y="1268404"/>
        <a:ext cx="1200949" cy="801820"/>
      </dsp:txXfrm>
    </dsp:sp>
    <dsp:sp modelId="{AA18F70D-1682-463D-B959-AE3F244C276B}">
      <dsp:nvSpPr>
        <dsp:cNvPr id="0" name=""/>
        <dsp:cNvSpPr/>
      </dsp:nvSpPr>
      <dsp:spPr>
        <a:xfrm>
          <a:off x="6856176" y="1186984"/>
          <a:ext cx="2535094" cy="964659"/>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altLang="zh-TW" sz="2000" b="1" kern="1200" dirty="0">
              <a:solidFill>
                <a:schemeClr val="tx1"/>
              </a:solidFill>
            </a:rPr>
            <a:t>Experiments</a:t>
          </a:r>
          <a:endParaRPr lang="zh-TW" altLang="en-US" sz="2000" b="1" kern="1200" dirty="0">
            <a:solidFill>
              <a:schemeClr val="tx1"/>
            </a:solidFill>
          </a:endParaRPr>
        </a:p>
      </dsp:txBody>
      <dsp:txXfrm>
        <a:off x="7338506" y="1186984"/>
        <a:ext cx="1570435" cy="964659"/>
      </dsp:txXfrm>
    </dsp:sp>
    <dsp:sp modelId="{578C6BEE-4CEB-40C5-985D-DE38D41F609F}">
      <dsp:nvSpPr>
        <dsp:cNvPr id="0" name=""/>
        <dsp:cNvSpPr/>
      </dsp:nvSpPr>
      <dsp:spPr>
        <a:xfrm>
          <a:off x="9096169" y="1256381"/>
          <a:ext cx="2083132" cy="80042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Results</a:t>
          </a:r>
          <a:endParaRPr lang="zh-TW" altLang="en-US" sz="1800" b="0" kern="1200" dirty="0">
            <a:solidFill>
              <a:schemeClr val="tx1"/>
            </a:solidFill>
          </a:endParaRPr>
        </a:p>
      </dsp:txBody>
      <dsp:txXfrm>
        <a:off x="9496383" y="1256381"/>
        <a:ext cx="1282705" cy="80042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4741" y="1271621"/>
          <a:ext cx="1986718" cy="79538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434" y="1271621"/>
        <a:ext cx="1191333" cy="795385"/>
      </dsp:txXfrm>
    </dsp:sp>
    <dsp:sp modelId="{1226D0F3-CA56-45F0-BA74-B3A71DA72CC6}">
      <dsp:nvSpPr>
        <dsp:cNvPr id="0" name=""/>
        <dsp:cNvSpPr/>
      </dsp:nvSpPr>
      <dsp:spPr>
        <a:xfrm>
          <a:off x="1680526" y="1271216"/>
          <a:ext cx="1985266" cy="796195"/>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78624" y="1271216"/>
        <a:ext cx="1189071" cy="796195"/>
      </dsp:txXfrm>
    </dsp:sp>
    <dsp:sp modelId="{97E331A8-A16C-45D9-B1AD-B8C7AB05E7EE}">
      <dsp:nvSpPr>
        <dsp:cNvPr id="0" name=""/>
        <dsp:cNvSpPr/>
      </dsp:nvSpPr>
      <dsp:spPr>
        <a:xfrm>
          <a:off x="3387866" y="1272908"/>
          <a:ext cx="1985564" cy="79281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784272" y="1272908"/>
        <a:ext cx="1192752" cy="792812"/>
      </dsp:txXfrm>
    </dsp:sp>
    <dsp:sp modelId="{C313661E-23EB-4D29-9D8A-EC48CD3CEC75}">
      <dsp:nvSpPr>
        <dsp:cNvPr id="0" name=""/>
        <dsp:cNvSpPr/>
      </dsp:nvSpPr>
      <dsp:spPr>
        <a:xfrm>
          <a:off x="5095505" y="1271586"/>
          <a:ext cx="1986874" cy="795456"/>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493233" y="1271586"/>
        <a:ext cx="1191418" cy="795456"/>
      </dsp:txXfrm>
    </dsp:sp>
    <dsp:sp modelId="{AA18F70D-1682-463D-B959-AE3F244C276B}">
      <dsp:nvSpPr>
        <dsp:cNvPr id="0" name=""/>
        <dsp:cNvSpPr/>
      </dsp:nvSpPr>
      <dsp:spPr>
        <a:xfrm>
          <a:off x="6804453" y="1256991"/>
          <a:ext cx="2150771" cy="82464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Experiments</a:t>
          </a:r>
          <a:endParaRPr lang="zh-TW" altLang="en-US" sz="1600" b="0" kern="1200" dirty="0">
            <a:solidFill>
              <a:schemeClr val="tx1"/>
            </a:solidFill>
          </a:endParaRPr>
        </a:p>
      </dsp:txBody>
      <dsp:txXfrm>
        <a:off x="7216776" y="1256991"/>
        <a:ext cx="1326125" cy="824646"/>
      </dsp:txXfrm>
    </dsp:sp>
    <dsp:sp modelId="{578C6BEE-4CEB-40C5-985D-DE38D41F609F}">
      <dsp:nvSpPr>
        <dsp:cNvPr id="0" name=""/>
        <dsp:cNvSpPr/>
      </dsp:nvSpPr>
      <dsp:spPr>
        <a:xfrm>
          <a:off x="8662466" y="1178123"/>
          <a:ext cx="2514279" cy="957146"/>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altLang="zh-TW" sz="2800" b="1" kern="1200" dirty="0">
              <a:solidFill>
                <a:schemeClr val="tx1"/>
              </a:solidFill>
            </a:rPr>
            <a:t>Results</a:t>
          </a:r>
          <a:endParaRPr lang="zh-TW" altLang="en-US" sz="2800" b="1" kern="1200" dirty="0">
            <a:solidFill>
              <a:schemeClr val="tx1"/>
            </a:solidFill>
          </a:endParaRPr>
        </a:p>
      </dsp:txBody>
      <dsp:txXfrm>
        <a:off x="9141039" y="1178123"/>
        <a:ext cx="1557133" cy="95714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4741" y="1271621"/>
          <a:ext cx="1986718" cy="79538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Introduction</a:t>
          </a:r>
          <a:endParaRPr lang="zh-TW" altLang="en-US" sz="1600" b="0" kern="1200" dirty="0">
            <a:solidFill>
              <a:schemeClr val="tx1"/>
            </a:solidFill>
          </a:endParaRPr>
        </a:p>
      </dsp:txBody>
      <dsp:txXfrm>
        <a:off x="402434" y="1271621"/>
        <a:ext cx="1191333" cy="795385"/>
      </dsp:txXfrm>
    </dsp:sp>
    <dsp:sp modelId="{1226D0F3-CA56-45F0-BA74-B3A71DA72CC6}">
      <dsp:nvSpPr>
        <dsp:cNvPr id="0" name=""/>
        <dsp:cNvSpPr/>
      </dsp:nvSpPr>
      <dsp:spPr>
        <a:xfrm>
          <a:off x="1680526" y="1271216"/>
          <a:ext cx="1985266" cy="796195"/>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Related works</a:t>
          </a:r>
          <a:endParaRPr lang="zh-TW" altLang="en-US" sz="1600" b="0" kern="1200" dirty="0">
            <a:solidFill>
              <a:schemeClr val="tx1"/>
            </a:solidFill>
          </a:endParaRPr>
        </a:p>
      </dsp:txBody>
      <dsp:txXfrm>
        <a:off x="2078624" y="1271216"/>
        <a:ext cx="1189071" cy="796195"/>
      </dsp:txXfrm>
    </dsp:sp>
    <dsp:sp modelId="{97E331A8-A16C-45D9-B1AD-B8C7AB05E7EE}">
      <dsp:nvSpPr>
        <dsp:cNvPr id="0" name=""/>
        <dsp:cNvSpPr/>
      </dsp:nvSpPr>
      <dsp:spPr>
        <a:xfrm>
          <a:off x="3387866" y="1272908"/>
          <a:ext cx="1985564" cy="792812"/>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altLang="zh-TW" sz="1800" b="0" kern="1200" dirty="0">
              <a:solidFill>
                <a:schemeClr val="tx1"/>
              </a:solidFill>
            </a:rPr>
            <a:t>Methods</a:t>
          </a:r>
          <a:endParaRPr lang="zh-TW" altLang="en-US" sz="1800" b="0" kern="1200" dirty="0">
            <a:solidFill>
              <a:schemeClr val="tx1"/>
            </a:solidFill>
          </a:endParaRPr>
        </a:p>
      </dsp:txBody>
      <dsp:txXfrm>
        <a:off x="3784272" y="1272908"/>
        <a:ext cx="1192752" cy="792812"/>
      </dsp:txXfrm>
    </dsp:sp>
    <dsp:sp modelId="{C313661E-23EB-4D29-9D8A-EC48CD3CEC75}">
      <dsp:nvSpPr>
        <dsp:cNvPr id="0" name=""/>
        <dsp:cNvSpPr/>
      </dsp:nvSpPr>
      <dsp:spPr>
        <a:xfrm>
          <a:off x="5095505" y="1271586"/>
          <a:ext cx="1986874" cy="795456"/>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5493233" y="1271586"/>
        <a:ext cx="1191418" cy="795456"/>
      </dsp:txXfrm>
    </dsp:sp>
    <dsp:sp modelId="{AA18F70D-1682-463D-B959-AE3F244C276B}">
      <dsp:nvSpPr>
        <dsp:cNvPr id="0" name=""/>
        <dsp:cNvSpPr/>
      </dsp:nvSpPr>
      <dsp:spPr>
        <a:xfrm>
          <a:off x="6804453" y="1256991"/>
          <a:ext cx="2150771" cy="82464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Experiments</a:t>
          </a:r>
          <a:endParaRPr lang="zh-TW" altLang="en-US" sz="1600" b="0" kern="1200" dirty="0">
            <a:solidFill>
              <a:schemeClr val="tx1"/>
            </a:solidFill>
          </a:endParaRPr>
        </a:p>
      </dsp:txBody>
      <dsp:txXfrm>
        <a:off x="7216776" y="1256991"/>
        <a:ext cx="1326125" cy="824646"/>
      </dsp:txXfrm>
    </dsp:sp>
    <dsp:sp modelId="{578C6BEE-4CEB-40C5-985D-DE38D41F609F}">
      <dsp:nvSpPr>
        <dsp:cNvPr id="0" name=""/>
        <dsp:cNvSpPr/>
      </dsp:nvSpPr>
      <dsp:spPr>
        <a:xfrm>
          <a:off x="8662466" y="1178123"/>
          <a:ext cx="2514279" cy="957146"/>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altLang="zh-TW" sz="2800" b="1" kern="1200" dirty="0">
              <a:solidFill>
                <a:schemeClr val="tx1"/>
              </a:solidFill>
            </a:rPr>
            <a:t>Results</a:t>
          </a:r>
          <a:endParaRPr lang="zh-TW" altLang="en-US" sz="2800" b="1" kern="1200" dirty="0">
            <a:solidFill>
              <a:schemeClr val="tx1"/>
            </a:solidFill>
          </a:endParaRPr>
        </a:p>
      </dsp:txBody>
      <dsp:txXfrm>
        <a:off x="9141039" y="1178123"/>
        <a:ext cx="1557133" cy="9571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1196" y="1177835"/>
          <a:ext cx="2457395" cy="982958"/>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altLang="zh-TW" sz="1900" b="1" kern="1200" dirty="0">
              <a:solidFill>
                <a:schemeClr val="tx1"/>
              </a:solidFill>
            </a:rPr>
            <a:t>Introduction</a:t>
          </a:r>
          <a:endParaRPr lang="zh-TW" altLang="en-US" sz="1900" b="1" kern="1200" dirty="0">
            <a:solidFill>
              <a:schemeClr val="tx1"/>
            </a:solidFill>
          </a:endParaRPr>
        </a:p>
      </dsp:txBody>
      <dsp:txXfrm>
        <a:off x="492675" y="1177835"/>
        <a:ext cx="1474437" cy="982958"/>
      </dsp:txXfrm>
    </dsp:sp>
    <dsp:sp modelId="{1226D0F3-CA56-45F0-BA74-B3A71DA72CC6}">
      <dsp:nvSpPr>
        <dsp:cNvPr id="0" name=""/>
        <dsp:cNvSpPr/>
      </dsp:nvSpPr>
      <dsp:spPr>
        <a:xfrm>
          <a:off x="2139130" y="1261386"/>
          <a:ext cx="2039638" cy="815855"/>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Related works</a:t>
          </a:r>
          <a:endParaRPr lang="zh-TW" altLang="en-US" sz="1700" b="0" kern="1200" dirty="0"/>
        </a:p>
      </dsp:txBody>
      <dsp:txXfrm>
        <a:off x="2547058" y="1261386"/>
        <a:ext cx="1223783" cy="815855"/>
      </dsp:txXfrm>
    </dsp:sp>
    <dsp:sp modelId="{97E331A8-A16C-45D9-B1AD-B8C7AB05E7EE}">
      <dsp:nvSpPr>
        <dsp:cNvPr id="0" name=""/>
        <dsp:cNvSpPr/>
      </dsp:nvSpPr>
      <dsp:spPr>
        <a:xfrm>
          <a:off x="3893219" y="1261386"/>
          <a:ext cx="2039638" cy="815855"/>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Methods</a:t>
          </a:r>
          <a:endParaRPr lang="zh-TW" altLang="en-US" sz="1700" b="0" kern="1200" dirty="0"/>
        </a:p>
      </dsp:txBody>
      <dsp:txXfrm>
        <a:off x="4301147" y="1261386"/>
        <a:ext cx="1223783" cy="815855"/>
      </dsp:txXfrm>
    </dsp:sp>
    <dsp:sp modelId="{C313661E-23EB-4D29-9D8A-EC48CD3CEC75}">
      <dsp:nvSpPr>
        <dsp:cNvPr id="0" name=""/>
        <dsp:cNvSpPr/>
      </dsp:nvSpPr>
      <dsp:spPr>
        <a:xfrm>
          <a:off x="5647307" y="1261386"/>
          <a:ext cx="2039638" cy="815855"/>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Datasets prepared</a:t>
          </a:r>
          <a:endParaRPr lang="zh-TW" altLang="en-US" sz="1700" b="0" kern="1200" dirty="0"/>
        </a:p>
      </dsp:txBody>
      <dsp:txXfrm>
        <a:off x="6055235" y="1261386"/>
        <a:ext cx="1223783" cy="815855"/>
      </dsp:txXfrm>
    </dsp:sp>
    <dsp:sp modelId="{AA18F70D-1682-463D-B959-AE3F244C276B}">
      <dsp:nvSpPr>
        <dsp:cNvPr id="0" name=""/>
        <dsp:cNvSpPr/>
      </dsp:nvSpPr>
      <dsp:spPr>
        <a:xfrm>
          <a:off x="7401396" y="1261386"/>
          <a:ext cx="2039638" cy="815855"/>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Experiments</a:t>
          </a:r>
          <a:endParaRPr lang="zh-TW" altLang="en-US" sz="1700" b="0" kern="1200" dirty="0"/>
        </a:p>
      </dsp:txBody>
      <dsp:txXfrm>
        <a:off x="7809324" y="1261386"/>
        <a:ext cx="1223783" cy="815855"/>
      </dsp:txXfrm>
    </dsp:sp>
    <dsp:sp modelId="{578C6BEE-4CEB-40C5-985D-DE38D41F609F}">
      <dsp:nvSpPr>
        <dsp:cNvPr id="0" name=""/>
        <dsp:cNvSpPr/>
      </dsp:nvSpPr>
      <dsp:spPr>
        <a:xfrm>
          <a:off x="9140245" y="1248422"/>
          <a:ext cx="2039638" cy="815855"/>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t>Results</a:t>
          </a:r>
          <a:endParaRPr lang="zh-TW" altLang="en-US" sz="1700" b="0" kern="1200" dirty="0"/>
        </a:p>
      </dsp:txBody>
      <dsp:txXfrm>
        <a:off x="9548173" y="1248422"/>
        <a:ext cx="1223783" cy="8158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1262" y="1257531"/>
          <a:ext cx="2057104" cy="82356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3045" y="1257531"/>
        <a:ext cx="1233539" cy="823565"/>
      </dsp:txXfrm>
    </dsp:sp>
    <dsp:sp modelId="{1226D0F3-CA56-45F0-BA74-B3A71DA72CC6}">
      <dsp:nvSpPr>
        <dsp:cNvPr id="0" name=""/>
        <dsp:cNvSpPr/>
      </dsp:nvSpPr>
      <dsp:spPr>
        <a:xfrm>
          <a:off x="1736418" y="1192133"/>
          <a:ext cx="2387650" cy="954361"/>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Related works</a:t>
          </a:r>
          <a:endParaRPr lang="zh-TW" altLang="en-US" sz="2400" b="1" kern="1200" dirty="0">
            <a:solidFill>
              <a:schemeClr val="tx1"/>
            </a:solidFill>
          </a:endParaRPr>
        </a:p>
      </dsp:txBody>
      <dsp:txXfrm>
        <a:off x="2213599" y="1192133"/>
        <a:ext cx="1433289" cy="954361"/>
      </dsp:txXfrm>
    </dsp:sp>
    <dsp:sp modelId="{97E331A8-A16C-45D9-B1AD-B8C7AB05E7EE}">
      <dsp:nvSpPr>
        <dsp:cNvPr id="0" name=""/>
        <dsp:cNvSpPr/>
      </dsp:nvSpPr>
      <dsp:spPr>
        <a:xfrm>
          <a:off x="3836296" y="1258210"/>
          <a:ext cx="2055519" cy="822207"/>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Methods</a:t>
          </a:r>
          <a:endParaRPr lang="zh-TW" altLang="en-US" sz="1600" b="0" kern="1200" dirty="0">
            <a:solidFill>
              <a:schemeClr val="tx1"/>
            </a:solidFill>
          </a:endParaRPr>
        </a:p>
      </dsp:txBody>
      <dsp:txXfrm>
        <a:off x="4247400" y="1258210"/>
        <a:ext cx="1233312" cy="822207"/>
      </dsp:txXfrm>
    </dsp:sp>
    <dsp:sp modelId="{C313661E-23EB-4D29-9D8A-EC48CD3CEC75}">
      <dsp:nvSpPr>
        <dsp:cNvPr id="0" name=""/>
        <dsp:cNvSpPr/>
      </dsp:nvSpPr>
      <dsp:spPr>
        <a:xfrm>
          <a:off x="5604043" y="1258210"/>
          <a:ext cx="2055519" cy="822207"/>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Datasets prepared</a:t>
          </a:r>
          <a:endParaRPr lang="zh-TW" altLang="en-US" sz="1600" b="0" kern="1200" dirty="0">
            <a:solidFill>
              <a:schemeClr val="tx1"/>
            </a:solidFill>
          </a:endParaRPr>
        </a:p>
      </dsp:txBody>
      <dsp:txXfrm>
        <a:off x="6015147" y="1258210"/>
        <a:ext cx="1233312" cy="822207"/>
      </dsp:txXfrm>
    </dsp:sp>
    <dsp:sp modelId="{AA18F70D-1682-463D-B959-AE3F244C276B}">
      <dsp:nvSpPr>
        <dsp:cNvPr id="0" name=""/>
        <dsp:cNvSpPr/>
      </dsp:nvSpPr>
      <dsp:spPr>
        <a:xfrm>
          <a:off x="7371790" y="1258210"/>
          <a:ext cx="2055519" cy="822207"/>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chemeClr val="tx1"/>
              </a:solidFill>
            </a:rPr>
            <a:t>Experiments</a:t>
          </a:r>
          <a:endParaRPr lang="zh-TW" altLang="en-US" sz="1600" b="1" kern="1200" dirty="0">
            <a:solidFill>
              <a:schemeClr val="tx1"/>
            </a:solidFill>
          </a:endParaRPr>
        </a:p>
      </dsp:txBody>
      <dsp:txXfrm>
        <a:off x="7782894" y="1258210"/>
        <a:ext cx="1233312" cy="822207"/>
      </dsp:txXfrm>
    </dsp:sp>
    <dsp:sp modelId="{578C6BEE-4CEB-40C5-985D-DE38D41F609F}">
      <dsp:nvSpPr>
        <dsp:cNvPr id="0" name=""/>
        <dsp:cNvSpPr/>
      </dsp:nvSpPr>
      <dsp:spPr>
        <a:xfrm>
          <a:off x="9124178" y="1245145"/>
          <a:ext cx="2055519" cy="82220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altLang="zh-TW" sz="1600" b="0" kern="1200" dirty="0">
              <a:solidFill>
                <a:schemeClr val="tx1"/>
              </a:solidFill>
            </a:rPr>
            <a:t>Results</a:t>
          </a:r>
          <a:endParaRPr lang="zh-TW" altLang="en-US" sz="1600" b="0" kern="1200" dirty="0">
            <a:solidFill>
              <a:schemeClr val="tx1"/>
            </a:solidFill>
          </a:endParaRPr>
        </a:p>
      </dsp:txBody>
      <dsp:txXfrm>
        <a:off x="9535282" y="1245145"/>
        <a:ext cx="1233312" cy="8222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1262" y="849915"/>
          <a:ext cx="2057104" cy="82356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3045" y="849915"/>
        <a:ext cx="1233539" cy="823565"/>
      </dsp:txXfrm>
    </dsp:sp>
    <dsp:sp modelId="{1226D0F3-CA56-45F0-BA74-B3A71DA72CC6}">
      <dsp:nvSpPr>
        <dsp:cNvPr id="0" name=""/>
        <dsp:cNvSpPr/>
      </dsp:nvSpPr>
      <dsp:spPr>
        <a:xfrm>
          <a:off x="1736418" y="784516"/>
          <a:ext cx="2387650" cy="954361"/>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Related works</a:t>
          </a:r>
          <a:endParaRPr lang="zh-TW" altLang="en-US" sz="2400" b="1" kern="1200" dirty="0">
            <a:solidFill>
              <a:schemeClr val="tx1"/>
            </a:solidFill>
          </a:endParaRPr>
        </a:p>
      </dsp:txBody>
      <dsp:txXfrm>
        <a:off x="2213599" y="784516"/>
        <a:ext cx="1433289" cy="954361"/>
      </dsp:txXfrm>
    </dsp:sp>
    <dsp:sp modelId="{97E331A8-A16C-45D9-B1AD-B8C7AB05E7EE}">
      <dsp:nvSpPr>
        <dsp:cNvPr id="0" name=""/>
        <dsp:cNvSpPr/>
      </dsp:nvSpPr>
      <dsp:spPr>
        <a:xfrm>
          <a:off x="3836296" y="850593"/>
          <a:ext cx="2055519" cy="822207"/>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Methods</a:t>
          </a:r>
          <a:endParaRPr lang="zh-TW" altLang="en-US" sz="1700" b="0" kern="1200" dirty="0">
            <a:solidFill>
              <a:schemeClr val="tx1"/>
            </a:solidFill>
          </a:endParaRPr>
        </a:p>
      </dsp:txBody>
      <dsp:txXfrm>
        <a:off x="4247400" y="850593"/>
        <a:ext cx="1233312" cy="822207"/>
      </dsp:txXfrm>
    </dsp:sp>
    <dsp:sp modelId="{C313661E-23EB-4D29-9D8A-EC48CD3CEC75}">
      <dsp:nvSpPr>
        <dsp:cNvPr id="0" name=""/>
        <dsp:cNvSpPr/>
      </dsp:nvSpPr>
      <dsp:spPr>
        <a:xfrm>
          <a:off x="5604043" y="850593"/>
          <a:ext cx="2055519" cy="822207"/>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6015147" y="850593"/>
        <a:ext cx="1233312" cy="822207"/>
      </dsp:txXfrm>
    </dsp:sp>
    <dsp:sp modelId="{AA18F70D-1682-463D-B959-AE3F244C276B}">
      <dsp:nvSpPr>
        <dsp:cNvPr id="0" name=""/>
        <dsp:cNvSpPr/>
      </dsp:nvSpPr>
      <dsp:spPr>
        <a:xfrm>
          <a:off x="7371790" y="850593"/>
          <a:ext cx="2055519" cy="822207"/>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82894" y="850593"/>
        <a:ext cx="1233312" cy="822207"/>
      </dsp:txXfrm>
    </dsp:sp>
    <dsp:sp modelId="{578C6BEE-4CEB-40C5-985D-DE38D41F609F}">
      <dsp:nvSpPr>
        <dsp:cNvPr id="0" name=""/>
        <dsp:cNvSpPr/>
      </dsp:nvSpPr>
      <dsp:spPr>
        <a:xfrm>
          <a:off x="9124178" y="837528"/>
          <a:ext cx="2055519" cy="82220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35282" y="837528"/>
        <a:ext cx="1233312" cy="822207"/>
      </dsp:txXfrm>
    </dsp:sp>
    <dsp:sp modelId="{7437C1D1-CD37-4D77-AB03-5E4D2A4D2482}">
      <dsp:nvSpPr>
        <dsp:cNvPr id="0" name=""/>
        <dsp:cNvSpPr/>
      </dsp:nvSpPr>
      <dsp:spPr>
        <a:xfrm>
          <a:off x="3224936" y="1835779"/>
          <a:ext cx="2351365" cy="676548"/>
        </a:xfrm>
        <a:prstGeom prst="flowChartTerminator">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err="1">
              <a:solidFill>
                <a:schemeClr val="tx1"/>
              </a:solidFill>
            </a:rPr>
            <a:t>SENet</a:t>
          </a:r>
          <a:endParaRPr lang="zh-TW" altLang="en-US" sz="2400" b="1" kern="1200" dirty="0">
            <a:solidFill>
              <a:schemeClr val="tx1"/>
            </a:solidFill>
          </a:endParaRPr>
        </a:p>
      </dsp:txBody>
      <dsp:txXfrm>
        <a:off x="3335755" y="1934849"/>
        <a:ext cx="2129727" cy="4784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1262" y="849915"/>
          <a:ext cx="2057104" cy="82356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3045" y="849915"/>
        <a:ext cx="1233539" cy="823565"/>
      </dsp:txXfrm>
    </dsp:sp>
    <dsp:sp modelId="{1226D0F3-CA56-45F0-BA74-B3A71DA72CC6}">
      <dsp:nvSpPr>
        <dsp:cNvPr id="0" name=""/>
        <dsp:cNvSpPr/>
      </dsp:nvSpPr>
      <dsp:spPr>
        <a:xfrm>
          <a:off x="1736418" y="784516"/>
          <a:ext cx="2387650" cy="954361"/>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Related works</a:t>
          </a:r>
          <a:endParaRPr lang="zh-TW" altLang="en-US" sz="2400" b="1" kern="1200" dirty="0">
            <a:solidFill>
              <a:schemeClr val="tx1"/>
            </a:solidFill>
          </a:endParaRPr>
        </a:p>
      </dsp:txBody>
      <dsp:txXfrm>
        <a:off x="2213599" y="784516"/>
        <a:ext cx="1433289" cy="954361"/>
      </dsp:txXfrm>
    </dsp:sp>
    <dsp:sp modelId="{97E331A8-A16C-45D9-B1AD-B8C7AB05E7EE}">
      <dsp:nvSpPr>
        <dsp:cNvPr id="0" name=""/>
        <dsp:cNvSpPr/>
      </dsp:nvSpPr>
      <dsp:spPr>
        <a:xfrm>
          <a:off x="3836296" y="850593"/>
          <a:ext cx="2055519" cy="822207"/>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Methods</a:t>
          </a:r>
          <a:endParaRPr lang="zh-TW" altLang="en-US" sz="1700" b="0" kern="1200" dirty="0">
            <a:solidFill>
              <a:schemeClr val="tx1"/>
            </a:solidFill>
          </a:endParaRPr>
        </a:p>
      </dsp:txBody>
      <dsp:txXfrm>
        <a:off x="4247400" y="850593"/>
        <a:ext cx="1233312" cy="822207"/>
      </dsp:txXfrm>
    </dsp:sp>
    <dsp:sp modelId="{C313661E-23EB-4D29-9D8A-EC48CD3CEC75}">
      <dsp:nvSpPr>
        <dsp:cNvPr id="0" name=""/>
        <dsp:cNvSpPr/>
      </dsp:nvSpPr>
      <dsp:spPr>
        <a:xfrm>
          <a:off x="5604043" y="850593"/>
          <a:ext cx="2055519" cy="822207"/>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6015147" y="850593"/>
        <a:ext cx="1233312" cy="822207"/>
      </dsp:txXfrm>
    </dsp:sp>
    <dsp:sp modelId="{AA18F70D-1682-463D-B959-AE3F244C276B}">
      <dsp:nvSpPr>
        <dsp:cNvPr id="0" name=""/>
        <dsp:cNvSpPr/>
      </dsp:nvSpPr>
      <dsp:spPr>
        <a:xfrm>
          <a:off x="7371790" y="850593"/>
          <a:ext cx="2055519" cy="822207"/>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82894" y="850593"/>
        <a:ext cx="1233312" cy="822207"/>
      </dsp:txXfrm>
    </dsp:sp>
    <dsp:sp modelId="{578C6BEE-4CEB-40C5-985D-DE38D41F609F}">
      <dsp:nvSpPr>
        <dsp:cNvPr id="0" name=""/>
        <dsp:cNvSpPr/>
      </dsp:nvSpPr>
      <dsp:spPr>
        <a:xfrm>
          <a:off x="9124178" y="837528"/>
          <a:ext cx="2055519" cy="82220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35282" y="837528"/>
        <a:ext cx="1233312" cy="822207"/>
      </dsp:txXfrm>
    </dsp:sp>
    <dsp:sp modelId="{7437C1D1-CD37-4D77-AB03-5E4D2A4D2482}">
      <dsp:nvSpPr>
        <dsp:cNvPr id="0" name=""/>
        <dsp:cNvSpPr/>
      </dsp:nvSpPr>
      <dsp:spPr>
        <a:xfrm>
          <a:off x="3224936" y="1835779"/>
          <a:ext cx="3011782" cy="676548"/>
        </a:xfrm>
        <a:prstGeom prst="flowChartTerminator">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Non-local Block</a:t>
          </a:r>
          <a:endParaRPr lang="zh-TW" altLang="en-US" sz="2400" b="1" kern="1200" dirty="0">
            <a:solidFill>
              <a:schemeClr val="tx1"/>
            </a:solidFill>
          </a:endParaRPr>
        </a:p>
      </dsp:txBody>
      <dsp:txXfrm>
        <a:off x="3366880" y="1934849"/>
        <a:ext cx="2727894" cy="4784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1262" y="932477"/>
          <a:ext cx="2057104" cy="82356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3045" y="932477"/>
        <a:ext cx="1233539" cy="823565"/>
      </dsp:txXfrm>
    </dsp:sp>
    <dsp:sp modelId="{1226D0F3-CA56-45F0-BA74-B3A71DA72CC6}">
      <dsp:nvSpPr>
        <dsp:cNvPr id="0" name=""/>
        <dsp:cNvSpPr/>
      </dsp:nvSpPr>
      <dsp:spPr>
        <a:xfrm>
          <a:off x="1736418" y="867079"/>
          <a:ext cx="2387650" cy="954361"/>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Related works</a:t>
          </a:r>
          <a:endParaRPr lang="zh-TW" altLang="en-US" sz="2400" b="1" kern="1200" dirty="0">
            <a:solidFill>
              <a:schemeClr val="tx1"/>
            </a:solidFill>
          </a:endParaRPr>
        </a:p>
      </dsp:txBody>
      <dsp:txXfrm>
        <a:off x="2213599" y="867079"/>
        <a:ext cx="1433289" cy="954361"/>
      </dsp:txXfrm>
    </dsp:sp>
    <dsp:sp modelId="{97E331A8-A16C-45D9-B1AD-B8C7AB05E7EE}">
      <dsp:nvSpPr>
        <dsp:cNvPr id="0" name=""/>
        <dsp:cNvSpPr/>
      </dsp:nvSpPr>
      <dsp:spPr>
        <a:xfrm>
          <a:off x="3836296" y="933156"/>
          <a:ext cx="2055519" cy="822207"/>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Methods</a:t>
          </a:r>
          <a:endParaRPr lang="zh-TW" altLang="en-US" sz="1700" b="0" kern="1200" dirty="0">
            <a:solidFill>
              <a:schemeClr val="tx1"/>
            </a:solidFill>
          </a:endParaRPr>
        </a:p>
      </dsp:txBody>
      <dsp:txXfrm>
        <a:off x="4247400" y="933156"/>
        <a:ext cx="1233312" cy="822207"/>
      </dsp:txXfrm>
    </dsp:sp>
    <dsp:sp modelId="{C313661E-23EB-4D29-9D8A-EC48CD3CEC75}">
      <dsp:nvSpPr>
        <dsp:cNvPr id="0" name=""/>
        <dsp:cNvSpPr/>
      </dsp:nvSpPr>
      <dsp:spPr>
        <a:xfrm>
          <a:off x="5604043" y="933156"/>
          <a:ext cx="2055519" cy="822207"/>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6015147" y="933156"/>
        <a:ext cx="1233312" cy="822207"/>
      </dsp:txXfrm>
    </dsp:sp>
    <dsp:sp modelId="{AA18F70D-1682-463D-B959-AE3F244C276B}">
      <dsp:nvSpPr>
        <dsp:cNvPr id="0" name=""/>
        <dsp:cNvSpPr/>
      </dsp:nvSpPr>
      <dsp:spPr>
        <a:xfrm>
          <a:off x="7371790" y="933156"/>
          <a:ext cx="2055519" cy="822207"/>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82894" y="933156"/>
        <a:ext cx="1233312" cy="822207"/>
      </dsp:txXfrm>
    </dsp:sp>
    <dsp:sp modelId="{578C6BEE-4CEB-40C5-985D-DE38D41F609F}">
      <dsp:nvSpPr>
        <dsp:cNvPr id="0" name=""/>
        <dsp:cNvSpPr/>
      </dsp:nvSpPr>
      <dsp:spPr>
        <a:xfrm>
          <a:off x="9124178" y="920091"/>
          <a:ext cx="2055519" cy="82220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35282" y="920091"/>
        <a:ext cx="1233312" cy="822207"/>
      </dsp:txXfrm>
    </dsp:sp>
    <dsp:sp modelId="{7437C1D1-CD37-4D77-AB03-5E4D2A4D2482}">
      <dsp:nvSpPr>
        <dsp:cNvPr id="0" name=""/>
        <dsp:cNvSpPr/>
      </dsp:nvSpPr>
      <dsp:spPr>
        <a:xfrm>
          <a:off x="3135583" y="1921264"/>
          <a:ext cx="1859502" cy="511423"/>
        </a:xfrm>
        <a:prstGeom prst="flowChartTerminator">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ResNet</a:t>
          </a:r>
          <a:endParaRPr lang="zh-TW" altLang="en-US" sz="2400" b="1" kern="1200" dirty="0">
            <a:solidFill>
              <a:schemeClr val="tx1"/>
            </a:solidFill>
          </a:endParaRPr>
        </a:p>
      </dsp:txBody>
      <dsp:txXfrm>
        <a:off x="3223221" y="1996154"/>
        <a:ext cx="1684226" cy="3616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44A5-8E5C-4F6A-92FE-16C91A00780D}">
      <dsp:nvSpPr>
        <dsp:cNvPr id="0" name=""/>
        <dsp:cNvSpPr/>
      </dsp:nvSpPr>
      <dsp:spPr>
        <a:xfrm>
          <a:off x="1262" y="849915"/>
          <a:ext cx="2057104" cy="823565"/>
        </a:xfrm>
        <a:prstGeom prst="chevron">
          <a:avLst/>
        </a:prstGeom>
        <a:solidFill>
          <a:srgbClr val="FFD3AB"/>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Introduction</a:t>
          </a:r>
          <a:endParaRPr lang="zh-TW" altLang="en-US" sz="1700" b="0" kern="1200" dirty="0">
            <a:solidFill>
              <a:schemeClr val="tx1"/>
            </a:solidFill>
          </a:endParaRPr>
        </a:p>
      </dsp:txBody>
      <dsp:txXfrm>
        <a:off x="413045" y="849915"/>
        <a:ext cx="1233539" cy="823565"/>
      </dsp:txXfrm>
    </dsp:sp>
    <dsp:sp modelId="{1226D0F3-CA56-45F0-BA74-B3A71DA72CC6}">
      <dsp:nvSpPr>
        <dsp:cNvPr id="0" name=""/>
        <dsp:cNvSpPr/>
      </dsp:nvSpPr>
      <dsp:spPr>
        <a:xfrm>
          <a:off x="1736418" y="784516"/>
          <a:ext cx="2387650" cy="954361"/>
        </a:xfrm>
        <a:prstGeom prst="chevron">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altLang="zh-TW" sz="2400" b="1" kern="1200" dirty="0">
              <a:solidFill>
                <a:schemeClr val="tx1"/>
              </a:solidFill>
            </a:rPr>
            <a:t>Related works</a:t>
          </a:r>
          <a:endParaRPr lang="zh-TW" altLang="en-US" sz="2400" b="1" kern="1200" dirty="0">
            <a:solidFill>
              <a:schemeClr val="tx1"/>
            </a:solidFill>
          </a:endParaRPr>
        </a:p>
      </dsp:txBody>
      <dsp:txXfrm>
        <a:off x="2213599" y="784516"/>
        <a:ext cx="1433289" cy="954361"/>
      </dsp:txXfrm>
    </dsp:sp>
    <dsp:sp modelId="{97E331A8-A16C-45D9-B1AD-B8C7AB05E7EE}">
      <dsp:nvSpPr>
        <dsp:cNvPr id="0" name=""/>
        <dsp:cNvSpPr/>
      </dsp:nvSpPr>
      <dsp:spPr>
        <a:xfrm>
          <a:off x="3836296" y="850593"/>
          <a:ext cx="2055519" cy="822207"/>
        </a:xfrm>
        <a:prstGeom prst="chevron">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Methods</a:t>
          </a:r>
          <a:endParaRPr lang="zh-TW" altLang="en-US" sz="1700" b="0" kern="1200" dirty="0">
            <a:solidFill>
              <a:schemeClr val="tx1"/>
            </a:solidFill>
          </a:endParaRPr>
        </a:p>
      </dsp:txBody>
      <dsp:txXfrm>
        <a:off x="4247400" y="850593"/>
        <a:ext cx="1233312" cy="822207"/>
      </dsp:txXfrm>
    </dsp:sp>
    <dsp:sp modelId="{C313661E-23EB-4D29-9D8A-EC48CD3CEC75}">
      <dsp:nvSpPr>
        <dsp:cNvPr id="0" name=""/>
        <dsp:cNvSpPr/>
      </dsp:nvSpPr>
      <dsp:spPr>
        <a:xfrm>
          <a:off x="5604043" y="850593"/>
          <a:ext cx="2055519" cy="822207"/>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Datasets prepared</a:t>
          </a:r>
          <a:endParaRPr lang="zh-TW" altLang="en-US" sz="1700" b="0" kern="1200" dirty="0">
            <a:solidFill>
              <a:schemeClr val="tx1"/>
            </a:solidFill>
          </a:endParaRPr>
        </a:p>
      </dsp:txBody>
      <dsp:txXfrm>
        <a:off x="6015147" y="850593"/>
        <a:ext cx="1233312" cy="822207"/>
      </dsp:txXfrm>
    </dsp:sp>
    <dsp:sp modelId="{AA18F70D-1682-463D-B959-AE3F244C276B}">
      <dsp:nvSpPr>
        <dsp:cNvPr id="0" name=""/>
        <dsp:cNvSpPr/>
      </dsp:nvSpPr>
      <dsp:spPr>
        <a:xfrm>
          <a:off x="7371790" y="850593"/>
          <a:ext cx="2055519" cy="822207"/>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Experiments</a:t>
          </a:r>
          <a:endParaRPr lang="zh-TW" altLang="en-US" sz="1700" b="0" kern="1200" dirty="0">
            <a:solidFill>
              <a:schemeClr val="tx1"/>
            </a:solidFill>
          </a:endParaRPr>
        </a:p>
      </dsp:txBody>
      <dsp:txXfrm>
        <a:off x="7782894" y="850593"/>
        <a:ext cx="1233312" cy="822207"/>
      </dsp:txXfrm>
    </dsp:sp>
    <dsp:sp modelId="{578C6BEE-4CEB-40C5-985D-DE38D41F609F}">
      <dsp:nvSpPr>
        <dsp:cNvPr id="0" name=""/>
        <dsp:cNvSpPr/>
      </dsp:nvSpPr>
      <dsp:spPr>
        <a:xfrm>
          <a:off x="9124178" y="837528"/>
          <a:ext cx="2055519" cy="822207"/>
        </a:xfrm>
        <a:prstGeom prst="chevron">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altLang="zh-TW" sz="1700" b="0" kern="1200" dirty="0">
              <a:solidFill>
                <a:schemeClr val="tx1"/>
              </a:solidFill>
            </a:rPr>
            <a:t>Results</a:t>
          </a:r>
          <a:endParaRPr lang="zh-TW" altLang="en-US" sz="1700" b="0" kern="1200" dirty="0">
            <a:solidFill>
              <a:schemeClr val="tx1"/>
            </a:solidFill>
          </a:endParaRPr>
        </a:p>
      </dsp:txBody>
      <dsp:txXfrm>
        <a:off x="9535282" y="837528"/>
        <a:ext cx="1233312" cy="822207"/>
      </dsp:txXfrm>
    </dsp:sp>
    <dsp:sp modelId="{7437C1D1-CD37-4D77-AB03-5E4D2A4D2482}">
      <dsp:nvSpPr>
        <dsp:cNvPr id="0" name=""/>
        <dsp:cNvSpPr/>
      </dsp:nvSpPr>
      <dsp:spPr>
        <a:xfrm>
          <a:off x="3224936" y="1835779"/>
          <a:ext cx="3845803" cy="676548"/>
        </a:xfrm>
        <a:prstGeom prst="flowChartTerminator">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endParaRPr lang="en-US" altLang="zh-TW" sz="2400" b="1" kern="1200" dirty="0">
            <a:solidFill>
              <a:schemeClr val="tx1"/>
            </a:solidFill>
          </a:endParaRPr>
        </a:p>
        <a:p>
          <a:pPr marL="0" lvl="0" indent="0" algn="ctr" defTabSz="1066800">
            <a:lnSpc>
              <a:spcPct val="90000"/>
            </a:lnSpc>
            <a:spcBef>
              <a:spcPct val="0"/>
            </a:spcBef>
            <a:spcAft>
              <a:spcPct val="35000"/>
            </a:spcAft>
            <a:buNone/>
          </a:pPr>
          <a:r>
            <a:rPr lang="en-US" altLang="zh-TW" sz="2400" b="1" kern="1200" dirty="0" err="1">
              <a:solidFill>
                <a:schemeClr val="tx1"/>
              </a:solidFill>
            </a:rPr>
            <a:t>Depthwise</a:t>
          </a:r>
          <a:r>
            <a:rPr lang="en-US" altLang="zh-TW" sz="2400" b="1" kern="1200" dirty="0">
              <a:solidFill>
                <a:schemeClr val="tx1"/>
              </a:solidFill>
            </a:rPr>
            <a:t> Separable Convolution</a:t>
          </a:r>
          <a:endParaRPr lang="zh-TW" altLang="zh-TW" sz="2400" b="1" kern="1200" dirty="0">
            <a:solidFill>
              <a:schemeClr val="tx1"/>
            </a:solidFill>
          </a:endParaRPr>
        </a:p>
        <a:p>
          <a:pPr marL="0" lvl="0" indent="0" algn="ctr" defTabSz="1066800">
            <a:lnSpc>
              <a:spcPct val="90000"/>
            </a:lnSpc>
            <a:spcBef>
              <a:spcPct val="0"/>
            </a:spcBef>
            <a:spcAft>
              <a:spcPct val="35000"/>
            </a:spcAft>
            <a:buNone/>
          </a:pPr>
          <a:r>
            <a:rPr lang="en-US" altLang="zh-TW" sz="2000" b="1" kern="1200" dirty="0">
              <a:solidFill>
                <a:schemeClr val="tx1"/>
              </a:solidFill>
            </a:rPr>
            <a:t> </a:t>
          </a:r>
          <a:endParaRPr lang="zh-TW" altLang="en-US" sz="2000" b="1" kern="1200" dirty="0">
            <a:solidFill>
              <a:schemeClr val="tx1"/>
            </a:solidFill>
          </a:endParaRPr>
        </a:p>
      </dsp:txBody>
      <dsp:txXfrm>
        <a:off x="3406187" y="1934849"/>
        <a:ext cx="3483301" cy="47840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17F8B-6A86-45BB-BA6B-A09E42D69A6B}" type="datetimeFigureOut">
              <a:rPr lang="zh-TW" altLang="en-US" smtClean="0"/>
              <a:t>2020/7/29</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C4B90-E627-4169-82E6-82A82BC97F57}" type="slidenum">
              <a:rPr lang="zh-TW" altLang="en-US" smtClean="0"/>
              <a:t>‹#›</a:t>
            </a:fld>
            <a:endParaRPr lang="zh-TW" altLang="en-US"/>
          </a:p>
        </p:txBody>
      </p:sp>
    </p:spTree>
    <p:extLst>
      <p:ext uri="{BB962C8B-B14F-4D97-AF65-F5344CB8AC3E}">
        <p14:creationId xmlns:p14="http://schemas.microsoft.com/office/powerpoint/2010/main" val="3383114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各位老師好 我是劉育瑋 我的論文題目是</a:t>
            </a:r>
            <a:r>
              <a:rPr lang="en-US" altLang="zh-TW" dirty="0" err="1"/>
              <a:t>DAFNET:</a:t>
            </a:r>
            <a:r>
              <a:rPr lang="en-US" altLang="zh-TW" sz="1200" dirty="0" err="1"/>
              <a:t>Dual</a:t>
            </a:r>
            <a:r>
              <a:rPr lang="en-US" altLang="zh-TW" sz="1200" dirty="0"/>
              <a:t> Attention with Feature Aggregation Network for Real-Time Semantic Segmentation</a:t>
            </a:r>
            <a:endParaRPr lang="zh-TW" altLang="en-US" dirty="0"/>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1</a:t>
            </a:fld>
            <a:endParaRPr lang="zh-TW" altLang="en-US"/>
          </a:p>
        </p:txBody>
      </p:sp>
    </p:spTree>
    <p:extLst>
      <p:ext uri="{BB962C8B-B14F-4D97-AF65-F5344CB8AC3E}">
        <p14:creationId xmlns:p14="http://schemas.microsoft.com/office/powerpoint/2010/main" val="3993853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CNN</a:t>
            </a:r>
            <a:r>
              <a:rPr lang="zh-TW" altLang="en-US" dirty="0"/>
              <a:t>的部分，我們使用了兩種輕量</a:t>
            </a:r>
            <a:r>
              <a:rPr lang="en-US" altLang="zh-TW" dirty="0"/>
              <a:t>CNN</a:t>
            </a:r>
            <a:r>
              <a:rPr lang="zh-TW" altLang="en-US" dirty="0"/>
              <a:t>作為我們網路的</a:t>
            </a:r>
            <a:r>
              <a:rPr lang="en-US" altLang="zh-TW" dirty="0"/>
              <a:t>backbone</a:t>
            </a:r>
            <a:r>
              <a:rPr lang="zh-TW" altLang="en-US" dirty="0"/>
              <a:t> 分別是</a:t>
            </a:r>
            <a:r>
              <a:rPr lang="en-US" altLang="zh-TW" dirty="0"/>
              <a:t>Resnet18</a:t>
            </a:r>
            <a:r>
              <a:rPr lang="zh-TW" altLang="en-US" dirty="0"/>
              <a:t>以及</a:t>
            </a:r>
            <a:r>
              <a:rPr lang="en-US" altLang="zh-TW" dirty="0"/>
              <a:t>Xception39</a:t>
            </a:r>
            <a:r>
              <a:rPr lang="zh-TW" altLang="en-US" dirty="0"/>
              <a:t>。</a:t>
            </a:r>
            <a:endParaRPr lang="en-US" altLang="zh-TW" dirty="0"/>
          </a:p>
          <a:p>
            <a:endParaRPr lang="en-US" altLang="zh-TW" dirty="0"/>
          </a:p>
          <a:p>
            <a:r>
              <a:rPr lang="en-US" altLang="zh-TW" dirty="0"/>
              <a:t>2016</a:t>
            </a:r>
            <a:r>
              <a:rPr lang="zh-TW" altLang="en-US" dirty="0"/>
              <a:t>年所提出的</a:t>
            </a:r>
            <a:r>
              <a:rPr lang="en-US" altLang="zh-TW" dirty="0" err="1"/>
              <a:t>resnet</a:t>
            </a:r>
            <a:r>
              <a:rPr lang="zh-TW" altLang="en-US" dirty="0"/>
              <a:t>，因為發現網路過深會導致學習效果變差，提出了</a:t>
            </a:r>
            <a:r>
              <a:rPr lang="en-US" altLang="zh-TW" dirty="0"/>
              <a:t>residual learning</a:t>
            </a:r>
            <a:r>
              <a:rPr lang="zh-TW" altLang="en-US" dirty="0"/>
              <a:t>的方法，如下方圖所示，我們把運算前的特徵加到運算後特徵，避免特徵在網路訓練時效果變得更差</a:t>
            </a:r>
          </a:p>
        </p:txBody>
      </p:sp>
      <p:sp>
        <p:nvSpPr>
          <p:cNvPr id="4" name="投影片編號版面配置區 3"/>
          <p:cNvSpPr>
            <a:spLocks noGrp="1"/>
          </p:cNvSpPr>
          <p:nvPr>
            <p:ph type="sldNum" sz="quarter" idx="10"/>
          </p:nvPr>
        </p:nvSpPr>
        <p:spPr/>
        <p:txBody>
          <a:bodyPr/>
          <a:lstStyle/>
          <a:p>
            <a:fld id="{0E3C4B90-E627-4169-82E6-82A82BC97F57}" type="slidenum">
              <a:rPr lang="zh-TW" altLang="en-US" smtClean="0"/>
              <a:t>10</a:t>
            </a:fld>
            <a:endParaRPr lang="zh-TW" altLang="en-US"/>
          </a:p>
        </p:txBody>
      </p:sp>
    </p:spTree>
    <p:extLst>
      <p:ext uri="{BB962C8B-B14F-4D97-AF65-F5344CB8AC3E}">
        <p14:creationId xmlns:p14="http://schemas.microsoft.com/office/powerpoint/2010/main" val="1658311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至於</a:t>
                </a:r>
                <a:r>
                  <a:rPr lang="en-US" altLang="zh-TW" dirty="0"/>
                  <a:t>Xception39</a:t>
                </a:r>
                <a:r>
                  <a:rPr lang="zh-TW" altLang="en-US" dirty="0"/>
                  <a:t>則是使用類似</a:t>
                </a:r>
                <a:r>
                  <a:rPr lang="en-US" altLang="zh-TW" dirty="0"/>
                  <a:t>depth-wise</a:t>
                </a:r>
                <a:r>
                  <a:rPr lang="zh-TW" altLang="en-US" dirty="0"/>
                  <a:t> </a:t>
                </a:r>
                <a:r>
                  <a:rPr lang="en-US" altLang="zh-TW" dirty="0"/>
                  <a:t>separable</a:t>
                </a:r>
                <a:r>
                  <a:rPr lang="zh-TW" altLang="en-US" dirty="0"/>
                  <a:t>的方法，將普通捲積拆成</a:t>
                </a:r>
                <a:r>
                  <a:rPr lang="en-US" altLang="zh-TW" dirty="0"/>
                  <a:t>depth-wise convolution</a:t>
                </a:r>
                <a:r>
                  <a:rPr lang="zh-TW" altLang="en-US" dirty="0"/>
                  <a:t>以及</a:t>
                </a:r>
                <a:r>
                  <a:rPr lang="en-US" altLang="zh-TW" dirty="0"/>
                  <a:t>point-wise convolution</a:t>
                </a:r>
                <a:r>
                  <a:rPr lang="zh-TW" altLang="en-US" dirty="0"/>
                  <a:t>在效能跟速度做出取捨</a:t>
                </a:r>
                <a:endParaRPr lang="en-US" altLang="zh-TW" dirty="0"/>
              </a:p>
              <a:p>
                <a:endParaRPr lang="en-US" altLang="zh-TW" dirty="0"/>
              </a:p>
              <a:p>
                <a:r>
                  <a:rPr lang="zh-TW" altLang="en-US" dirty="0"/>
                  <a:t>如上圖所示我們將一般的</a:t>
                </a:r>
                <a:r>
                  <a:rPr lang="en-US" altLang="zh-TW" dirty="0" err="1"/>
                  <a:t>kxkxcxc</a:t>
                </a:r>
                <a:r>
                  <a:rPr lang="en-US" altLang="zh-TW" dirty="0"/>
                  <a:t>’</a:t>
                </a:r>
                <a:r>
                  <a:rPr lang="zh-TW" altLang="en-US" dirty="0"/>
                  <a:t>的捲積拆解成</a:t>
                </a:r>
                <a:r>
                  <a:rPr lang="en-US" altLang="zh-TW" dirty="0"/>
                  <a:t>kxkx1xc</a:t>
                </a:r>
                <a:r>
                  <a:rPr lang="zh-TW" altLang="en-US" dirty="0"/>
                  <a:t>以及</a:t>
                </a:r>
                <a:r>
                  <a:rPr lang="en-US" altLang="zh-TW" dirty="0"/>
                  <a:t>1x1xcxc’</a:t>
                </a:r>
                <a:r>
                  <a:rPr lang="zh-TW" altLang="en-US" dirty="0"/>
                  <a:t>，可以將運算量減少至原先的</a:t>
                </a:r>
                <a14:m>
                  <m:oMath xmlns:m="http://schemas.openxmlformats.org/officeDocument/2006/math">
                    <m:f>
                      <m:fPr>
                        <m:ctrlPr>
                          <a:rPr lang="zh-TW" altLang="zh-TW" i="1" smtClean="0">
                            <a:effectLst/>
                            <a:latin typeface="Cambria Math" panose="02040503050406030204" pitchFamily="18" charset="0"/>
                            <a:ea typeface="Cambria Math" panose="02040503050406030204" pitchFamily="18" charset="0"/>
                          </a:rPr>
                        </m:ctrlPr>
                      </m:fPr>
                      <m:num>
                        <m:r>
                          <a:rPr lang="en-US" altLang="zh-TW" sz="1800" i="1" kern="0">
                            <a:effectLst/>
                            <a:latin typeface="Cambria Math" panose="02040503050406030204" pitchFamily="18" charset="0"/>
                            <a:ea typeface="新細明體" panose="02020500000000000000" pitchFamily="18" charset="-120"/>
                            <a:cs typeface="Times New Roman" panose="02020603050405020304" pitchFamily="18" charset="0"/>
                          </a:rPr>
                          <m:t>1</m:t>
                        </m:r>
                      </m:num>
                      <m:den>
                        <m:r>
                          <a:rPr lang="en-US" altLang="zh-TW" sz="1800" i="1" kern="0">
                            <a:effectLst/>
                            <a:latin typeface="Cambria Math" panose="02040503050406030204" pitchFamily="18" charset="0"/>
                            <a:ea typeface="新細明體" panose="02020500000000000000" pitchFamily="18" charset="-120"/>
                            <a:cs typeface="Times New Roman" panose="02020603050405020304" pitchFamily="18" charset="0"/>
                          </a:rPr>
                          <m:t>𝐶</m:t>
                        </m:r>
                        <m:r>
                          <a:rPr lang="en-US" altLang="zh-TW" sz="1800" i="1" kern="0">
                            <a:effectLst/>
                            <a:latin typeface="Cambria Math" panose="02040503050406030204" pitchFamily="18" charset="0"/>
                            <a:ea typeface="新細明體" panose="02020500000000000000" pitchFamily="18" charset="-120"/>
                            <a:cs typeface="Times New Roman" panose="02020603050405020304" pitchFamily="18" charset="0"/>
                          </a:rPr>
                          <m:t>′</m:t>
                        </m:r>
                      </m:den>
                    </m:f>
                    <m:r>
                      <a:rPr lang="en-US" altLang="zh-TW" sz="1800" i="1" kern="0">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i="1">
                            <a:effectLst/>
                            <a:latin typeface="Cambria Math" panose="02040503050406030204" pitchFamily="18" charset="0"/>
                            <a:ea typeface="Cambria Math" panose="02040503050406030204" pitchFamily="18" charset="0"/>
                          </a:rPr>
                        </m:ctrlPr>
                      </m:fPr>
                      <m:num>
                        <m:r>
                          <a:rPr lang="en-US" altLang="zh-TW" sz="1800" i="1" kern="0">
                            <a:effectLst/>
                            <a:latin typeface="Cambria Math" panose="02040503050406030204" pitchFamily="18" charset="0"/>
                            <a:ea typeface="新細明體" panose="02020500000000000000" pitchFamily="18" charset="-120"/>
                            <a:cs typeface="Times New Roman" panose="02020603050405020304" pitchFamily="18" charset="0"/>
                          </a:rPr>
                          <m:t>1</m:t>
                        </m:r>
                      </m:num>
                      <m:den>
                        <m:sSup>
                          <m:sSupPr>
                            <m:ctrlPr>
                              <a:rPr lang="zh-TW" altLang="zh-TW" i="1">
                                <a:effectLst/>
                                <a:latin typeface="Cambria Math" panose="02040503050406030204" pitchFamily="18" charset="0"/>
                                <a:ea typeface="Cambria Math" panose="02040503050406030204" pitchFamily="18" charset="0"/>
                              </a:rPr>
                            </m:ctrlPr>
                          </m:sSupPr>
                          <m:e>
                            <m:r>
                              <a:rPr lang="en-US" altLang="zh-TW" sz="1800" i="1" kern="0">
                                <a:effectLst/>
                                <a:latin typeface="Cambria Math" panose="02040503050406030204" pitchFamily="18" charset="0"/>
                                <a:ea typeface="新細明體" panose="02020500000000000000" pitchFamily="18" charset="-120"/>
                                <a:cs typeface="Times New Roman" panose="02020603050405020304" pitchFamily="18" charset="0"/>
                              </a:rPr>
                              <m:t>𝑘</m:t>
                            </m:r>
                          </m:e>
                          <m:sup>
                            <m:r>
                              <a:rPr lang="en-US" altLang="zh-TW" sz="1800" i="1" kern="0">
                                <a:effectLst/>
                                <a:latin typeface="Cambria Math" panose="02040503050406030204" pitchFamily="18" charset="0"/>
                                <a:ea typeface="新細明體" panose="02020500000000000000" pitchFamily="18" charset="-120"/>
                                <a:cs typeface="Times New Roman" panose="02020603050405020304" pitchFamily="18" charset="0"/>
                              </a:rPr>
                              <m:t>2</m:t>
                            </m:r>
                          </m:sup>
                        </m:sSup>
                      </m:den>
                    </m:f>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至於</a:t>
                </a:r>
                <a:r>
                  <a:rPr lang="en-US" altLang="zh-TW" dirty="0"/>
                  <a:t>Xception39</a:t>
                </a:r>
                <a:r>
                  <a:rPr lang="zh-TW" altLang="en-US" dirty="0"/>
                  <a:t>則是使用類似</a:t>
                </a:r>
                <a:r>
                  <a:rPr lang="en-US" altLang="zh-TW" dirty="0"/>
                  <a:t>depth-wise</a:t>
                </a:r>
                <a:r>
                  <a:rPr lang="zh-TW" altLang="en-US" dirty="0"/>
                  <a:t> </a:t>
                </a:r>
                <a:r>
                  <a:rPr lang="en-US" altLang="zh-TW" dirty="0"/>
                  <a:t>separable</a:t>
                </a:r>
                <a:r>
                  <a:rPr lang="zh-TW" altLang="en-US" dirty="0"/>
                  <a:t>的方法，將普通捲積拆成</a:t>
                </a:r>
                <a:r>
                  <a:rPr lang="en-US" altLang="zh-TW" dirty="0"/>
                  <a:t>depth-wise convolution</a:t>
                </a:r>
                <a:r>
                  <a:rPr lang="zh-TW" altLang="en-US" dirty="0"/>
                  <a:t>以及</a:t>
                </a:r>
                <a:r>
                  <a:rPr lang="en-US" altLang="zh-TW" dirty="0"/>
                  <a:t>point-wise convolution</a:t>
                </a:r>
                <a:r>
                  <a:rPr lang="zh-TW" altLang="en-US" dirty="0"/>
                  <a:t>在效能跟速度做出取捨</a:t>
                </a:r>
                <a:endParaRPr lang="en-US" altLang="zh-TW" dirty="0"/>
              </a:p>
              <a:p>
                <a:endParaRPr lang="en-US" altLang="zh-TW" dirty="0"/>
              </a:p>
              <a:p>
                <a:r>
                  <a:rPr lang="zh-TW" altLang="en-US" dirty="0"/>
                  <a:t>如上圖所示我們將一般的</a:t>
                </a:r>
                <a:r>
                  <a:rPr lang="en-US" altLang="zh-TW" dirty="0" err="1"/>
                  <a:t>kxkxcxc</a:t>
                </a:r>
                <a:r>
                  <a:rPr lang="en-US" altLang="zh-TW" dirty="0"/>
                  <a:t>’</a:t>
                </a:r>
                <a:r>
                  <a:rPr lang="zh-TW" altLang="en-US" dirty="0"/>
                  <a:t>的捲積拆解成</a:t>
                </a:r>
                <a:r>
                  <a:rPr lang="en-US" altLang="zh-TW" dirty="0"/>
                  <a:t>kxkx1xc</a:t>
                </a:r>
                <a:r>
                  <a:rPr lang="zh-TW" altLang="en-US" dirty="0"/>
                  <a:t>以及</a:t>
                </a:r>
                <a:r>
                  <a:rPr lang="en-US" altLang="zh-TW" dirty="0"/>
                  <a:t>1x1xcxc’</a:t>
                </a:r>
                <a:r>
                  <a:rPr lang="zh-TW" altLang="en-US" dirty="0"/>
                  <a:t>，可以將運算量減少至原先的</a:t>
                </a:r>
                <a:r>
                  <a:rPr lang="en-US" altLang="zh-TW" sz="1800" i="0" kern="0">
                    <a:effectLst/>
                    <a:latin typeface="Cambria Math" panose="02040503050406030204" pitchFamily="18" charset="0"/>
                    <a:ea typeface="新細明體" panose="02020500000000000000" pitchFamily="18" charset="-120"/>
                    <a:cs typeface="Times New Roman" panose="02020603050405020304" pitchFamily="18" charset="0"/>
                  </a:rPr>
                  <a:t>1</a:t>
                </a:r>
                <a:r>
                  <a:rPr lang="zh-TW" altLang="zh-TW" sz="1800" i="0" kern="0">
                    <a:effectLst/>
                    <a:latin typeface="Cambria Math" panose="02040503050406030204" pitchFamily="18" charset="0"/>
                    <a:ea typeface="新細明體" panose="02020500000000000000" pitchFamily="18" charset="-120"/>
                    <a:cs typeface="Times New Roman" panose="02020603050405020304" pitchFamily="18" charset="0"/>
                  </a:rPr>
                  <a:t>/</a:t>
                </a:r>
                <a:r>
                  <a:rPr lang="en-US" altLang="zh-TW" sz="1800" i="0" kern="0">
                    <a:effectLst/>
                    <a:latin typeface="Cambria Math" panose="02040503050406030204" pitchFamily="18" charset="0"/>
                    <a:ea typeface="新細明體" panose="02020500000000000000" pitchFamily="18" charset="-120"/>
                    <a:cs typeface="Times New Roman" panose="02020603050405020304" pitchFamily="18" charset="0"/>
                  </a:rPr>
                  <a:t>𝐶′+1</a:t>
                </a:r>
                <a:r>
                  <a:rPr lang="zh-TW" altLang="zh-TW" sz="1800" i="0" kern="0">
                    <a:effectLst/>
                    <a:latin typeface="Cambria Math" panose="02040503050406030204" pitchFamily="18" charset="0"/>
                    <a:ea typeface="新細明體" panose="02020500000000000000" pitchFamily="18" charset="-120"/>
                    <a:cs typeface="Times New Roman" panose="02020603050405020304" pitchFamily="18" charset="0"/>
                  </a:rPr>
                  <a:t>/</a:t>
                </a:r>
                <a:r>
                  <a:rPr lang="en-US" altLang="zh-TW" sz="1800" i="0" kern="0">
                    <a:effectLst/>
                    <a:latin typeface="Cambria Math" panose="02040503050406030204" pitchFamily="18" charset="0"/>
                    <a:ea typeface="新細明體" panose="02020500000000000000" pitchFamily="18" charset="-120"/>
                    <a:cs typeface="Times New Roman" panose="02020603050405020304" pitchFamily="18" charset="0"/>
                  </a:rPr>
                  <a:t>𝑘</a:t>
                </a:r>
                <a:r>
                  <a:rPr lang="zh-TW" altLang="zh-TW" sz="1800" i="0" kern="0">
                    <a:effectLst/>
                    <a:latin typeface="Cambria Math" panose="02040503050406030204" pitchFamily="18" charset="0"/>
                    <a:ea typeface="新細明體" panose="02020500000000000000" pitchFamily="18" charset="-120"/>
                    <a:cs typeface="Times New Roman" panose="02020603050405020304" pitchFamily="18" charset="0"/>
                  </a:rPr>
                  <a:t>^</a:t>
                </a:r>
                <a:r>
                  <a:rPr lang="en-US" altLang="zh-TW" sz="1800" i="0" kern="0">
                    <a:effectLst/>
                    <a:latin typeface="Cambria Math" panose="02040503050406030204" pitchFamily="18" charset="0"/>
                    <a:ea typeface="新細明體" panose="02020500000000000000" pitchFamily="18" charset="-120"/>
                    <a:cs typeface="Times New Roman" panose="02020603050405020304" pitchFamily="18" charset="0"/>
                  </a:rPr>
                  <a:t>2 </a:t>
                </a:r>
                <a:endParaRPr lang="zh-TW" altLang="en-US" dirty="0"/>
              </a:p>
            </p:txBody>
          </p:sp>
        </mc:Fallback>
      </mc:AlternateContent>
      <p:sp>
        <p:nvSpPr>
          <p:cNvPr id="4" name="投影片編號版面配置區 3"/>
          <p:cNvSpPr>
            <a:spLocks noGrp="1"/>
          </p:cNvSpPr>
          <p:nvPr>
            <p:ph type="sldNum" sz="quarter" idx="5"/>
          </p:nvPr>
        </p:nvSpPr>
        <p:spPr/>
        <p:txBody>
          <a:bodyPr/>
          <a:lstStyle/>
          <a:p>
            <a:fld id="{0E3C4B90-E627-4169-82E6-82A82BC97F57}" type="slidenum">
              <a:rPr lang="zh-TW" altLang="en-US" smtClean="0"/>
              <a:t>11</a:t>
            </a:fld>
            <a:endParaRPr lang="zh-TW" altLang="en-US"/>
          </a:p>
        </p:txBody>
      </p:sp>
    </p:spTree>
    <p:extLst>
      <p:ext uri="{BB962C8B-B14F-4D97-AF65-F5344CB8AC3E}">
        <p14:creationId xmlns:p14="http://schemas.microsoft.com/office/powerpoint/2010/main" val="3524833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我們的方法基於</a:t>
            </a:r>
            <a:r>
              <a:rPr lang="en-US" altLang="zh-TW" dirty="0" err="1"/>
              <a:t>Bisenet</a:t>
            </a:r>
            <a:r>
              <a:rPr lang="zh-TW" altLang="en-US" dirty="0"/>
              <a:t>進行設計，在介紹我們的方法之前，我們先簡單介紹</a:t>
            </a:r>
            <a:r>
              <a:rPr lang="en-US" altLang="zh-TW" dirty="0" err="1"/>
              <a:t>Bisenet</a:t>
            </a:r>
            <a:r>
              <a:rPr lang="zh-TW" altLang="en-US" dirty="0"/>
              <a:t>。</a:t>
            </a:r>
            <a:r>
              <a:rPr lang="en-US" altLang="zh-TW" dirty="0" err="1"/>
              <a:t>Bisenet</a:t>
            </a:r>
            <a:r>
              <a:rPr lang="zh-TW" altLang="en-US" dirty="0"/>
              <a:t>一共分成兩條路徑，左邊較淺的網路是空間路徑用來取得空間信息，空間信息就是圖片中較細節的資訊，</a:t>
            </a:r>
            <a:endParaRPr lang="en-US" altLang="zh-TW" dirty="0"/>
          </a:p>
          <a:p>
            <a:r>
              <a:rPr lang="zh-TW" altLang="en-US" dirty="0"/>
              <a:t>而右邊較深的網路則是語意路徑，用來取得語意訊息，語意訊息用來幫助我們得到像素中更精確的分類。在語意路徑中，我們會透過</a:t>
            </a:r>
            <a:r>
              <a:rPr lang="en-US" altLang="zh-TW" dirty="0"/>
              <a:t>CNN</a:t>
            </a:r>
            <a:r>
              <a:rPr lang="zh-TW" altLang="en-US" dirty="0"/>
              <a:t> </a:t>
            </a:r>
            <a:r>
              <a:rPr lang="en-US" altLang="zh-TW" dirty="0"/>
              <a:t>backbone</a:t>
            </a:r>
            <a:r>
              <a:rPr lang="zh-TW" altLang="en-US" dirty="0"/>
              <a:t>對圖片進行下採樣再將其經由</a:t>
            </a:r>
            <a:r>
              <a:rPr lang="en-US" altLang="zh-TW" dirty="0"/>
              <a:t>ARM</a:t>
            </a:r>
            <a:r>
              <a:rPr lang="zh-TW" altLang="en-US" dirty="0"/>
              <a:t>這樣的注意力模塊</a:t>
            </a:r>
            <a:endParaRPr lang="en-US" altLang="zh-TW" dirty="0"/>
          </a:p>
          <a:p>
            <a:r>
              <a:rPr lang="zh-TW" altLang="en-US" dirty="0"/>
              <a:t>進行精煉，並依序對高等級與低等級的特徵兩兩聚合，最後得到語意路徑的特徵後再與空間路徑的特徵進行聚合，得到我們的最後結果。</a:t>
            </a:r>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12</a:t>
            </a:fld>
            <a:endParaRPr lang="zh-TW" altLang="en-US"/>
          </a:p>
        </p:txBody>
      </p:sp>
    </p:spTree>
    <p:extLst>
      <p:ext uri="{BB962C8B-B14F-4D97-AF65-F5344CB8AC3E}">
        <p14:creationId xmlns:p14="http://schemas.microsoft.com/office/powerpoint/2010/main" val="1507203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此外為了得到不同尺寸下訊息並縮小特徵大小，我們也採用了</a:t>
            </a:r>
            <a:r>
              <a:rPr lang="en-US" altLang="zh-TW" dirty="0"/>
              <a:t>spatial pyramid pooling</a:t>
            </a:r>
            <a:r>
              <a:rPr lang="zh-TW" altLang="en-US" dirty="0"/>
              <a:t>，</a:t>
            </a:r>
            <a:endParaRPr lang="en-US" altLang="zh-TW" dirty="0"/>
          </a:p>
          <a:p>
            <a:r>
              <a:rPr lang="zh-TW" altLang="en-US" dirty="0"/>
              <a:t>如上圖所示，我們會將輸入特徵依照不同</a:t>
            </a:r>
            <a:r>
              <a:rPr lang="en-US" altLang="zh-TW" dirty="0"/>
              <a:t>Scale</a:t>
            </a:r>
            <a:r>
              <a:rPr lang="zh-TW" altLang="en-US" dirty="0"/>
              <a:t>的最大池化進行下採樣最後再連接在一起，即便特徵大小不同，最後都會被採樣成</a:t>
            </a:r>
            <a:r>
              <a:rPr lang="en-US" altLang="zh-TW" dirty="0"/>
              <a:t>16+4+1</a:t>
            </a:r>
            <a:r>
              <a:rPr lang="zh-TW" altLang="en-US" dirty="0"/>
              <a:t>的大小</a:t>
            </a:r>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13</a:t>
            </a:fld>
            <a:endParaRPr lang="zh-TW" altLang="en-US"/>
          </a:p>
        </p:txBody>
      </p:sp>
    </p:spTree>
    <p:extLst>
      <p:ext uri="{BB962C8B-B14F-4D97-AF65-F5344CB8AC3E}">
        <p14:creationId xmlns:p14="http://schemas.microsoft.com/office/powerpoint/2010/main" val="2383344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15</a:t>
            </a:fld>
            <a:endParaRPr lang="zh-TW" altLang="en-US"/>
          </a:p>
        </p:txBody>
      </p:sp>
    </p:spTree>
    <p:extLst>
      <p:ext uri="{BB962C8B-B14F-4D97-AF65-F5344CB8AC3E}">
        <p14:creationId xmlns:p14="http://schemas.microsoft.com/office/powerpoint/2010/main" val="4157507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3C4B90-E627-4169-82E6-82A82BC97F57}" type="slidenum">
              <a:rPr lang="zh-TW" altLang="en-US" smtClean="0"/>
              <a:t>19</a:t>
            </a:fld>
            <a:endParaRPr lang="zh-TW" altLang="en-US"/>
          </a:p>
        </p:txBody>
      </p:sp>
    </p:spTree>
    <p:extLst>
      <p:ext uri="{BB962C8B-B14F-4D97-AF65-F5344CB8AC3E}">
        <p14:creationId xmlns:p14="http://schemas.microsoft.com/office/powerpoint/2010/main" val="1497818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24</a:t>
            </a:fld>
            <a:endParaRPr lang="zh-TW" altLang="en-US"/>
          </a:p>
        </p:txBody>
      </p:sp>
    </p:spTree>
    <p:extLst>
      <p:ext uri="{BB962C8B-B14F-4D97-AF65-F5344CB8AC3E}">
        <p14:creationId xmlns:p14="http://schemas.microsoft.com/office/powerpoint/2010/main" val="956208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33</a:t>
            </a:fld>
            <a:endParaRPr lang="zh-TW" altLang="en-US"/>
          </a:p>
        </p:txBody>
      </p:sp>
    </p:spTree>
    <p:extLst>
      <p:ext uri="{BB962C8B-B14F-4D97-AF65-F5344CB8AC3E}">
        <p14:creationId xmlns:p14="http://schemas.microsoft.com/office/powerpoint/2010/main" val="354772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我的報告分成五個部分</a:t>
            </a:r>
            <a:endParaRPr lang="en-US" altLang="zh-TW" dirty="0"/>
          </a:p>
          <a:p>
            <a:endParaRPr lang="en-US" altLang="zh-TW" dirty="0"/>
          </a:p>
          <a:p>
            <a:r>
              <a:rPr lang="zh-TW" altLang="en-US" dirty="0"/>
              <a:t>第一個部分 </a:t>
            </a:r>
            <a:r>
              <a:rPr lang="en-US" altLang="zh-TW" dirty="0"/>
              <a:t>Introduction:</a:t>
            </a:r>
            <a:r>
              <a:rPr lang="zh-TW" altLang="en-US" dirty="0"/>
              <a:t>首先我會介紹什麼是語意分割以及在語意分割中我們想改善的問題</a:t>
            </a:r>
            <a:endParaRPr lang="en-US" altLang="zh-TW" dirty="0"/>
          </a:p>
          <a:p>
            <a:r>
              <a:rPr lang="zh-TW" altLang="en-US" dirty="0"/>
              <a:t>第二個部分 </a:t>
            </a:r>
            <a:r>
              <a:rPr lang="en-US" altLang="zh-TW" dirty="0"/>
              <a:t>related work:</a:t>
            </a:r>
            <a:r>
              <a:rPr lang="zh-TW" altLang="en-US" dirty="0"/>
              <a:t>在</a:t>
            </a:r>
            <a:r>
              <a:rPr lang="en-US" altLang="zh-TW" dirty="0"/>
              <a:t>related</a:t>
            </a:r>
            <a:r>
              <a:rPr lang="zh-TW" altLang="en-US" dirty="0"/>
              <a:t> </a:t>
            </a:r>
            <a:r>
              <a:rPr lang="en-US" altLang="zh-TW" dirty="0"/>
              <a:t>work</a:t>
            </a:r>
            <a:r>
              <a:rPr lang="zh-TW" altLang="en-US" dirty="0"/>
              <a:t>中，我會介紹我們引用了哪些方法</a:t>
            </a:r>
            <a:endParaRPr lang="en-US" altLang="zh-TW" dirty="0"/>
          </a:p>
          <a:p>
            <a:r>
              <a:rPr lang="zh-TW" altLang="en-US" dirty="0"/>
              <a:t>第三個部分 </a:t>
            </a:r>
            <a:r>
              <a:rPr lang="en-US" altLang="zh-TW" dirty="0"/>
              <a:t>method:</a:t>
            </a:r>
            <a:r>
              <a:rPr lang="zh-TW" altLang="en-US" dirty="0"/>
              <a:t>就是我們所提出的方法</a:t>
            </a:r>
            <a:endParaRPr lang="en-US" altLang="zh-TW" dirty="0"/>
          </a:p>
          <a:p>
            <a:r>
              <a:rPr lang="zh-TW" altLang="en-US" dirty="0"/>
              <a:t>第四個部分 </a:t>
            </a:r>
            <a:r>
              <a:rPr lang="en-US" altLang="zh-TW" dirty="0"/>
              <a:t>dataset prepared:</a:t>
            </a:r>
            <a:r>
              <a:rPr lang="zh-TW" altLang="en-US" dirty="0"/>
              <a:t>在進入實驗之前，我們會先介紹用來評估的資料集</a:t>
            </a:r>
            <a:endParaRPr lang="en-US" altLang="zh-TW" dirty="0"/>
          </a:p>
          <a:p>
            <a:r>
              <a:rPr lang="zh-TW" altLang="en-US" dirty="0"/>
              <a:t>最後第五個部分就是我們的實驗結果</a:t>
            </a:r>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2</a:t>
            </a:fld>
            <a:endParaRPr lang="zh-TW" altLang="en-US"/>
          </a:p>
        </p:txBody>
      </p:sp>
    </p:spTree>
    <p:extLst>
      <p:ext uri="{BB962C8B-B14F-4D97-AF65-F5344CB8AC3E}">
        <p14:creationId xmlns:p14="http://schemas.microsoft.com/office/powerpoint/2010/main" val="2729593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在語意分割任務中，我們會給予輸入圖中每個像素一個對應的預測，如這張圖所示，我們將輸入圖代入語意分割演算法中，得到了一張預測圖，這張預測圖一共包含了</a:t>
            </a:r>
            <a:r>
              <a:rPr lang="en-US" altLang="zh-TW" dirty="0"/>
              <a:t>20</a:t>
            </a:r>
            <a:r>
              <a:rPr lang="zh-TW" altLang="en-US" dirty="0"/>
              <a:t>種顏色，即代表共有</a:t>
            </a:r>
            <a:r>
              <a:rPr lang="en-US" altLang="zh-TW" dirty="0"/>
              <a:t>20</a:t>
            </a:r>
            <a:r>
              <a:rPr lang="zh-TW" altLang="en-US" dirty="0"/>
              <a:t>種不同的類別</a:t>
            </a:r>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3</a:t>
            </a:fld>
            <a:endParaRPr lang="zh-TW" altLang="en-US"/>
          </a:p>
        </p:txBody>
      </p:sp>
    </p:spTree>
    <p:extLst>
      <p:ext uri="{BB962C8B-B14F-4D97-AF65-F5344CB8AC3E}">
        <p14:creationId xmlns:p14="http://schemas.microsoft.com/office/powerpoint/2010/main" val="3973816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在語意分割中我們常用</a:t>
            </a:r>
            <a:r>
              <a:rPr lang="en-US" altLang="zh-TW" dirty="0" err="1"/>
              <a:t>Miou</a:t>
            </a:r>
            <a:r>
              <a:rPr lang="zh-TW" altLang="en-US" dirty="0"/>
              <a:t>作為衡量精準度的一個指標，舉例來說，我們的語意分割中一共有</a:t>
            </a:r>
            <a:r>
              <a:rPr lang="en-US" altLang="zh-TW" dirty="0"/>
              <a:t>ABCD</a:t>
            </a:r>
            <a:r>
              <a:rPr lang="zh-TW" altLang="en-US" dirty="0"/>
              <a:t>四個標記類別，其算法就是將交集個數除聯集個數，以</a:t>
            </a:r>
            <a:r>
              <a:rPr lang="en-US" altLang="zh-TW" dirty="0"/>
              <a:t>B</a:t>
            </a:r>
            <a:r>
              <a:rPr lang="zh-TW" altLang="en-US" dirty="0"/>
              <a:t>來說它的</a:t>
            </a:r>
            <a:r>
              <a:rPr lang="en-US" altLang="zh-TW" dirty="0" err="1"/>
              <a:t>iou</a:t>
            </a:r>
            <a:r>
              <a:rPr lang="zh-TW" altLang="en-US" dirty="0"/>
              <a:t>就是</a:t>
            </a:r>
            <a:endParaRPr lang="en-US" altLang="zh-TW" dirty="0"/>
          </a:p>
          <a:p>
            <a:r>
              <a:rPr lang="zh-TW" altLang="en-US" dirty="0"/>
              <a:t>將紫色區塊除上紅色區塊</a:t>
            </a:r>
            <a:r>
              <a:rPr lang="en-US" altLang="zh-TW" dirty="0"/>
              <a:t>(</a:t>
            </a:r>
            <a:r>
              <a:rPr lang="zh-TW" altLang="en-US" dirty="0"/>
              <a:t>即我們將輸入預測為</a:t>
            </a:r>
            <a:r>
              <a:rPr lang="en-US" altLang="zh-TW" dirty="0"/>
              <a:t>B</a:t>
            </a:r>
            <a:r>
              <a:rPr lang="zh-TW" altLang="en-US" dirty="0"/>
              <a:t>的像數數量</a:t>
            </a:r>
            <a:r>
              <a:rPr lang="en-US" altLang="zh-TW" dirty="0"/>
              <a:t>)</a:t>
            </a:r>
            <a:r>
              <a:rPr lang="zh-TW" altLang="en-US" dirty="0"/>
              <a:t>加上藍色區塊</a:t>
            </a:r>
            <a:r>
              <a:rPr lang="en-US" altLang="zh-TW" dirty="0"/>
              <a:t>(</a:t>
            </a:r>
            <a:r>
              <a:rPr lang="zh-TW" altLang="en-US" dirty="0"/>
              <a:t>即真實為</a:t>
            </a:r>
            <a:r>
              <a:rPr lang="en-US" altLang="zh-TW" dirty="0"/>
              <a:t>B</a:t>
            </a:r>
            <a:r>
              <a:rPr lang="zh-TW" altLang="en-US" dirty="0"/>
              <a:t>的像數數量</a:t>
            </a:r>
            <a:r>
              <a:rPr lang="en-US" altLang="zh-TW" dirty="0"/>
              <a:t>)</a:t>
            </a:r>
            <a:r>
              <a:rPr lang="zh-TW" altLang="en-US" dirty="0"/>
              <a:t>。最後再將</a:t>
            </a:r>
            <a:r>
              <a:rPr lang="en-US" altLang="zh-TW" dirty="0"/>
              <a:t>4</a:t>
            </a:r>
            <a:r>
              <a:rPr lang="zh-TW" altLang="en-US" dirty="0"/>
              <a:t>種類別的</a:t>
            </a:r>
            <a:r>
              <a:rPr lang="en-US" altLang="zh-TW" dirty="0"/>
              <a:t>IOU</a:t>
            </a:r>
            <a:r>
              <a:rPr lang="zh-TW" altLang="en-US" dirty="0"/>
              <a:t>取平均就可得到</a:t>
            </a:r>
            <a:r>
              <a:rPr lang="en-US" altLang="zh-TW" dirty="0"/>
              <a:t>MIOU</a:t>
            </a:r>
            <a:endParaRPr lang="zh-TW" altLang="en-US" dirty="0"/>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4</a:t>
            </a:fld>
            <a:endParaRPr lang="zh-TW" altLang="en-US"/>
          </a:p>
        </p:txBody>
      </p:sp>
    </p:spTree>
    <p:extLst>
      <p:ext uri="{BB962C8B-B14F-4D97-AF65-F5344CB8AC3E}">
        <p14:creationId xmlns:p14="http://schemas.microsoft.com/office/powerpoint/2010/main" val="3846533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隨著深度學習的發展，開始有了一些作品使用深度學習來處理語意分割的問題。在</a:t>
            </a:r>
            <a:r>
              <a:rPr lang="en-US" altLang="zh-TW" dirty="0"/>
              <a:t>2015</a:t>
            </a:r>
            <a:r>
              <a:rPr lang="zh-TW" altLang="en-US" dirty="0"/>
              <a:t>所提出的</a:t>
            </a:r>
            <a:r>
              <a:rPr lang="en-US" altLang="zh-TW" dirty="0"/>
              <a:t>FCN</a:t>
            </a:r>
            <a:r>
              <a:rPr lang="zh-TW" altLang="en-US" dirty="0"/>
              <a:t>，將分類網路中最後的全連接層替換為捲積層，因此網路只會進行一連串的捲積與池化，這樣的設計使得我們可得到每個像素的類別預測，如左下圖所示，我們所得到的結果從一組分類概率變為一張分類圖片。也在</a:t>
            </a:r>
            <a:r>
              <a:rPr lang="en-US" altLang="zh-TW" dirty="0"/>
              <a:t>FCN</a:t>
            </a:r>
            <a:r>
              <a:rPr lang="zh-TW" altLang="en-US" dirty="0"/>
              <a:t>的成功之後，越來越多方法基於這樣的設計去優化它。</a:t>
            </a:r>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5</a:t>
            </a:fld>
            <a:endParaRPr lang="zh-TW" altLang="en-US"/>
          </a:p>
        </p:txBody>
      </p:sp>
    </p:spTree>
    <p:extLst>
      <p:ext uri="{BB962C8B-B14F-4D97-AF65-F5344CB8AC3E}">
        <p14:creationId xmlns:p14="http://schemas.microsoft.com/office/powerpoint/2010/main" val="3087714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但即便</a:t>
            </a:r>
            <a:r>
              <a:rPr lang="en-US" altLang="zh-TW" dirty="0"/>
              <a:t>FCN</a:t>
            </a:r>
            <a:r>
              <a:rPr lang="zh-TW" altLang="en-US" dirty="0"/>
              <a:t>得到不錯的效果，我們仍希望繼續推進它的精準度，同時，也隨著我們對於移動裝置以及其他即時應用的需求，即時語意分割網路也成為了一個議題。在設計即時語意分割網路時，時常透過簡化架構來提升速度，但這樣就會漸少精準度，因此我們提出的方法希望在很少的計算量增加下提高即時語意分割網路的精準度。</a:t>
            </a:r>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6</a:t>
            </a:fld>
            <a:endParaRPr lang="zh-TW" altLang="en-US"/>
          </a:p>
        </p:txBody>
      </p:sp>
    </p:spTree>
    <p:extLst>
      <p:ext uri="{BB962C8B-B14F-4D97-AF65-F5344CB8AC3E}">
        <p14:creationId xmlns:p14="http://schemas.microsoft.com/office/powerpoint/2010/main" val="300492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我們所參考的方法包括</a:t>
            </a:r>
            <a:r>
              <a:rPr lang="en-US" altLang="zh-TW" dirty="0"/>
              <a:t>1.attention module 2.CNN 3.Real-time semantic segmentation 4. spatial pyramid pooling</a:t>
            </a:r>
            <a:endParaRPr lang="zh-TW" altLang="en-US" dirty="0"/>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7</a:t>
            </a:fld>
            <a:endParaRPr lang="zh-TW" altLang="en-US"/>
          </a:p>
        </p:txBody>
      </p:sp>
    </p:spTree>
    <p:extLst>
      <p:ext uri="{BB962C8B-B14F-4D97-AF65-F5344CB8AC3E}">
        <p14:creationId xmlns:p14="http://schemas.microsoft.com/office/powerpoint/2010/main" val="2692217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近期許多語意分割的作品會加入注意力模組，它可以幫助我們探索特徵與特徵之間的關係</a:t>
            </a:r>
            <a:endParaRPr lang="en-US" altLang="zh-TW" dirty="0"/>
          </a:p>
          <a:p>
            <a:r>
              <a:rPr lang="zh-TW" altLang="en-US" dirty="0"/>
              <a:t>我們還可以根據探討的維度不同，將</a:t>
            </a:r>
            <a:r>
              <a:rPr lang="en-US" altLang="zh-TW" dirty="0"/>
              <a:t>Attention module</a:t>
            </a:r>
            <a:r>
              <a:rPr lang="zh-TW" altLang="en-US" dirty="0"/>
              <a:t>大致分成</a:t>
            </a:r>
            <a:r>
              <a:rPr lang="en-US" altLang="zh-TW" dirty="0"/>
              <a:t>channel-wise</a:t>
            </a:r>
            <a:r>
              <a:rPr lang="zh-TW" altLang="en-US" dirty="0"/>
              <a:t>以及</a:t>
            </a:r>
            <a:r>
              <a:rPr lang="en-US" altLang="zh-TW" dirty="0"/>
              <a:t>point-wise</a:t>
            </a:r>
            <a:r>
              <a:rPr lang="zh-TW" altLang="en-US" dirty="0"/>
              <a:t>兩種</a:t>
            </a:r>
            <a:endParaRPr lang="en-US" altLang="zh-TW" dirty="0"/>
          </a:p>
          <a:p>
            <a:endParaRPr lang="en-US" altLang="zh-TW" dirty="0"/>
          </a:p>
          <a:p>
            <a:r>
              <a:rPr lang="en-US" altLang="zh-TW" dirty="0" err="1"/>
              <a:t>SENet</a:t>
            </a:r>
            <a:r>
              <a:rPr lang="zh-TW" altLang="en-US" dirty="0"/>
              <a:t>所提出的</a:t>
            </a:r>
            <a:r>
              <a:rPr lang="en-US" altLang="zh-TW" dirty="0" err="1"/>
              <a:t>SEBlock</a:t>
            </a:r>
            <a:r>
              <a:rPr lang="zh-TW" altLang="en-US" dirty="0"/>
              <a:t>，會將輸入特徵做</a:t>
            </a:r>
            <a:r>
              <a:rPr lang="en-US" altLang="zh-TW" dirty="0"/>
              <a:t>channel-wise</a:t>
            </a:r>
            <a:r>
              <a:rPr lang="zh-TW" altLang="en-US" dirty="0"/>
              <a:t>的加權，如這個架構圖所示，我們的特徵會先經過一個平均池化層將特徵採樣至</a:t>
            </a:r>
            <a:r>
              <a:rPr lang="en-US" altLang="zh-TW" dirty="0"/>
              <a:t>1X1X</a:t>
            </a:r>
            <a:r>
              <a:rPr lang="zh-TW" altLang="en-US" dirty="0"/>
              <a:t>Ｃ，再經由</a:t>
            </a:r>
            <a:r>
              <a:rPr lang="en-US" altLang="zh-TW" dirty="0"/>
              <a:t>linear</a:t>
            </a:r>
            <a:r>
              <a:rPr lang="zh-TW" altLang="en-US" dirty="0"/>
              <a:t>層的運算後得到</a:t>
            </a:r>
            <a:r>
              <a:rPr lang="en-US" altLang="zh-TW" dirty="0"/>
              <a:t>C</a:t>
            </a:r>
            <a:r>
              <a:rPr lang="zh-TW" altLang="en-US" dirty="0"/>
              <a:t>個數，這</a:t>
            </a:r>
            <a:r>
              <a:rPr lang="en-US" altLang="zh-TW" dirty="0"/>
              <a:t>C</a:t>
            </a:r>
            <a:r>
              <a:rPr lang="zh-TW" altLang="en-US" dirty="0"/>
              <a:t>個數分別對應到</a:t>
            </a:r>
            <a:r>
              <a:rPr lang="en-US" altLang="zh-TW" dirty="0"/>
              <a:t>C</a:t>
            </a:r>
            <a:r>
              <a:rPr lang="zh-TW" altLang="en-US" dirty="0"/>
              <a:t>個</a:t>
            </a:r>
            <a:r>
              <a:rPr lang="en-US" altLang="zh-TW" dirty="0"/>
              <a:t>channel</a:t>
            </a:r>
          </a:p>
          <a:p>
            <a:r>
              <a:rPr lang="zh-TW" altLang="en-US" dirty="0"/>
              <a:t>來做</a:t>
            </a:r>
            <a:r>
              <a:rPr lang="en-US" altLang="zh-TW" dirty="0"/>
              <a:t>channel-wise</a:t>
            </a:r>
            <a:r>
              <a:rPr lang="zh-TW" altLang="en-US" dirty="0"/>
              <a:t>的乘法</a:t>
            </a:r>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8</a:t>
            </a:fld>
            <a:endParaRPr lang="zh-TW" altLang="en-US"/>
          </a:p>
        </p:txBody>
      </p:sp>
    </p:spTree>
    <p:extLst>
      <p:ext uri="{BB962C8B-B14F-4D97-AF65-F5344CB8AC3E}">
        <p14:creationId xmlns:p14="http://schemas.microsoft.com/office/powerpoint/2010/main" val="2160313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再來則是</a:t>
            </a:r>
            <a:r>
              <a:rPr lang="en-US" altLang="zh-TW" dirty="0"/>
              <a:t>point-wise</a:t>
            </a:r>
            <a:r>
              <a:rPr lang="zh-TW" altLang="en-US" dirty="0"/>
              <a:t>的</a:t>
            </a:r>
            <a:r>
              <a:rPr lang="en-US" altLang="zh-TW" dirty="0"/>
              <a:t>attention</a:t>
            </a:r>
            <a:r>
              <a:rPr lang="zh-TW" altLang="en-US" dirty="0"/>
              <a:t> </a:t>
            </a:r>
            <a:r>
              <a:rPr lang="en-US" altLang="zh-TW" dirty="0"/>
              <a:t>module</a:t>
            </a:r>
          </a:p>
          <a:p>
            <a:endParaRPr lang="en-US" altLang="zh-TW" dirty="0"/>
          </a:p>
          <a:p>
            <a:r>
              <a:rPr lang="zh-TW" altLang="en-US" dirty="0"/>
              <a:t>在</a:t>
            </a:r>
            <a:r>
              <a:rPr lang="en-US" altLang="zh-TW" dirty="0"/>
              <a:t>2018</a:t>
            </a:r>
            <a:r>
              <a:rPr lang="zh-TW" altLang="en-US" dirty="0"/>
              <a:t>年所提出的</a:t>
            </a:r>
            <a:r>
              <a:rPr lang="en-US" altLang="zh-TW" dirty="0"/>
              <a:t>non-local block</a:t>
            </a:r>
            <a:r>
              <a:rPr lang="zh-TW" altLang="en-US" dirty="0"/>
              <a:t>，他會先將輸入特徵做降維，再將降維後的特徵兩兩做矩陣相乘，最後再提升維度到原先大小。也因為矩陣相乘的緣故，當特徵較大計算量就會變得很大。</a:t>
            </a:r>
          </a:p>
        </p:txBody>
      </p:sp>
      <p:sp>
        <p:nvSpPr>
          <p:cNvPr id="4" name="投影片編號版面配置區 3"/>
          <p:cNvSpPr>
            <a:spLocks noGrp="1"/>
          </p:cNvSpPr>
          <p:nvPr>
            <p:ph type="sldNum" sz="quarter" idx="5"/>
          </p:nvPr>
        </p:nvSpPr>
        <p:spPr/>
        <p:txBody>
          <a:bodyPr/>
          <a:lstStyle/>
          <a:p>
            <a:fld id="{0E3C4B90-E627-4169-82E6-82A82BC97F57}" type="slidenum">
              <a:rPr lang="zh-TW" altLang="en-US" smtClean="0"/>
              <a:t>9</a:t>
            </a:fld>
            <a:endParaRPr lang="zh-TW" altLang="en-US"/>
          </a:p>
        </p:txBody>
      </p:sp>
    </p:spTree>
    <p:extLst>
      <p:ext uri="{BB962C8B-B14F-4D97-AF65-F5344CB8AC3E}">
        <p14:creationId xmlns:p14="http://schemas.microsoft.com/office/powerpoint/2010/main" val="14535015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CD0FAD2F-5669-4149-B314-6996E99A03AD}" type="datetime1">
              <a:rPr lang="en-US" altLang="zh-TW" smtClean="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3C03540-30DC-4FB1-BF47-AAF22E237F63}" type="datetime1">
              <a:rPr lang="en-US" altLang="zh-TW" smtClean="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0AEE03A-A896-43A4-A01C-CE5C63ACFF39}" type="datetime1">
              <a:rPr lang="en-US" altLang="zh-TW" smtClean="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6B0943A-92C2-4D95-B22B-1CDD7BB04C7E}" type="datetime1">
              <a:rPr lang="en-US" altLang="zh-TW" smtClean="0"/>
              <a:t>7/29/20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8593667" y="6272784"/>
            <a:ext cx="2644309" cy="365125"/>
          </a:xfrm>
        </p:spPr>
        <p:txBody>
          <a:bodyPr/>
          <a:lstStyle/>
          <a:p>
            <a:fld id="{B1BADC72-FDFE-46EF-A18A-FB59ABCEECD5}" type="datetime1">
              <a:rPr lang="en-US" altLang="zh-TW" smtClean="0"/>
              <a:t>7/29/20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91F086A-14D8-4784-B05B-9116D2505243}" type="datetime1">
              <a:rPr lang="en-US" altLang="zh-TW" smtClean="0"/>
              <a:t>7/29/20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E4771F0-758A-45F0-AB94-15A5F0A57A5E}" type="datetime1">
              <a:rPr lang="en-US" altLang="zh-TW" smtClean="0"/>
              <a:t>7/29/20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3DEC1235-C177-4D9C-9616-ACECF09131F1}" type="datetime1">
              <a:rPr lang="en-US" altLang="zh-TW" smtClean="0"/>
              <a:t>7/29/20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248F18-B1D7-4B6F-B9B0-F06B70CE8AF5}" type="datetime1">
              <a:rPr lang="en-US" altLang="zh-TW" smtClean="0"/>
              <a:t>7/29/20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7CEEAA3A-5AE2-4F24-87F1-AA6E57876C74}" type="datetime1">
              <a:rPr lang="en-US" altLang="zh-TW" smtClean="0"/>
              <a:t>7/29/20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3EBF00DF-E3D2-4D39-872C-BB87F7A5322E}" type="datetime1">
              <a:rPr lang="en-US" altLang="zh-TW" smtClean="0"/>
              <a:t>7/29/20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8BBB30A-4856-41B5-AEC7-C00F4682CD94}" type="datetime1">
              <a:rPr lang="en-US" altLang="zh-TW" smtClean="0"/>
              <a:t>7/29/20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15.png"/><Relationship Id="rId4" Type="http://schemas.openxmlformats.org/officeDocument/2006/relationships/diagramLayout" Target="../diagrams/layout9.xml"/><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8.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14.xml"/><Relationship Id="rId7" Type="http://schemas.openxmlformats.org/officeDocument/2006/relationships/image" Target="../media/image21.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5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15.xml"/><Relationship Id="rId7" Type="http://schemas.openxmlformats.org/officeDocument/2006/relationships/image" Target="../media/image30.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16.xml"/><Relationship Id="rId7" Type="http://schemas.openxmlformats.org/officeDocument/2006/relationships/image" Target="../media/image32.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17.xml"/><Relationship Id="rId7" Type="http://schemas.openxmlformats.org/officeDocument/2006/relationships/image" Target="../media/image320.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4.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image" Target="../media/image38.png"/><Relationship Id="rId5" Type="http://schemas.openxmlformats.org/officeDocument/2006/relationships/diagramQuickStyle" Target="../diagrams/quickStyle18.xml"/><Relationship Id="rId10" Type="http://schemas.openxmlformats.org/officeDocument/2006/relationships/image" Target="../media/image36.png"/><Relationship Id="rId4" Type="http://schemas.openxmlformats.org/officeDocument/2006/relationships/diagramLayout" Target="../diagrams/layout18.xml"/><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19.xml"/><Relationship Id="rId7" Type="http://schemas.openxmlformats.org/officeDocument/2006/relationships/image" Target="../media/image37.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40.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40.emf"/><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41.emf"/><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42.emf"/><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43.emf"/><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44.emf"/><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image" Target="../media/image46.jpg"/><Relationship Id="rId7" Type="http://schemas.openxmlformats.org/officeDocument/2006/relationships/image" Target="../media/image50.jpg"/><Relationship Id="rId12" Type="http://schemas.microsoft.com/office/2007/relationships/diagramDrawing" Target="../diagrams/drawing26.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jpg"/><Relationship Id="rId11" Type="http://schemas.openxmlformats.org/officeDocument/2006/relationships/diagramColors" Target="../diagrams/colors26.xml"/><Relationship Id="rId5" Type="http://schemas.openxmlformats.org/officeDocument/2006/relationships/image" Target="../media/image48.jpg"/><Relationship Id="rId10" Type="http://schemas.openxmlformats.org/officeDocument/2006/relationships/diagramQuickStyle" Target="../diagrams/quickStyle26.xml"/><Relationship Id="rId4" Type="http://schemas.openxmlformats.org/officeDocument/2006/relationships/image" Target="../media/image47.jpg"/><Relationship Id="rId9" Type="http://schemas.openxmlformats.org/officeDocument/2006/relationships/diagramLayout" Target="../diagrams/layout26.xml"/></Relationships>
</file>

<file path=ppt/slides/_rels/slide33.xml.rels><?xml version="1.0" encoding="UTF-8" standalone="yes"?>
<Relationships xmlns="http://schemas.openxmlformats.org/package/2006/relationships"><Relationship Id="rId8" Type="http://schemas.openxmlformats.org/officeDocument/2006/relationships/image" Target="../media/image56.jpg"/><Relationship Id="rId13" Type="http://schemas.microsoft.com/office/2007/relationships/diagramDrawing" Target="../diagrams/drawing27.xml"/><Relationship Id="rId3" Type="http://schemas.openxmlformats.org/officeDocument/2006/relationships/image" Target="../media/image51.jpg"/><Relationship Id="rId7" Type="http://schemas.openxmlformats.org/officeDocument/2006/relationships/image" Target="../media/image55.jpg"/><Relationship Id="rId12" Type="http://schemas.openxmlformats.org/officeDocument/2006/relationships/diagramColors" Target="../diagrams/colors2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jpg"/><Relationship Id="rId11" Type="http://schemas.openxmlformats.org/officeDocument/2006/relationships/diagramQuickStyle" Target="../diagrams/quickStyle27.xml"/><Relationship Id="rId5" Type="http://schemas.openxmlformats.org/officeDocument/2006/relationships/image" Target="../media/image53.jpg"/><Relationship Id="rId10" Type="http://schemas.openxmlformats.org/officeDocument/2006/relationships/diagramLayout" Target="../diagrams/layout27.xml"/><Relationship Id="rId4" Type="http://schemas.openxmlformats.org/officeDocument/2006/relationships/image" Target="../media/image52.png"/><Relationship Id="rId9" Type="http://schemas.openxmlformats.org/officeDocument/2006/relationships/diagramData" Target="../diagrams/data27.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28.xml"/><Relationship Id="rId3" Type="http://schemas.openxmlformats.org/officeDocument/2006/relationships/image" Target="../media/image58.png"/><Relationship Id="rId7" Type="http://schemas.openxmlformats.org/officeDocument/2006/relationships/image" Target="../media/image62.jpg"/><Relationship Id="rId12" Type="http://schemas.microsoft.com/office/2007/relationships/diagramDrawing" Target="../diagrams/drawing28.xml"/><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61.jpg"/><Relationship Id="rId11" Type="http://schemas.openxmlformats.org/officeDocument/2006/relationships/diagramColors" Target="../diagrams/colors28.xml"/><Relationship Id="rId5" Type="http://schemas.openxmlformats.org/officeDocument/2006/relationships/image" Target="../media/image60.jpg"/><Relationship Id="rId10" Type="http://schemas.openxmlformats.org/officeDocument/2006/relationships/diagramQuickStyle" Target="../diagrams/quickStyle28.xml"/><Relationship Id="rId4" Type="http://schemas.openxmlformats.org/officeDocument/2006/relationships/image" Target="../media/image59.jpg"/><Relationship Id="rId9" Type="http://schemas.openxmlformats.org/officeDocument/2006/relationships/diagramLayout" Target="../diagrams/layout28.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29.xml"/><Relationship Id="rId3" Type="http://schemas.openxmlformats.org/officeDocument/2006/relationships/image" Target="../media/image64.png"/><Relationship Id="rId7" Type="http://schemas.openxmlformats.org/officeDocument/2006/relationships/diagramData" Target="../diagrams/data29.xml"/><Relationship Id="rId2"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67.jpg"/><Relationship Id="rId11" Type="http://schemas.microsoft.com/office/2007/relationships/diagramDrawing" Target="../diagrams/drawing29.xml"/><Relationship Id="rId5" Type="http://schemas.openxmlformats.org/officeDocument/2006/relationships/image" Target="../media/image66.jpg"/><Relationship Id="rId10" Type="http://schemas.openxmlformats.org/officeDocument/2006/relationships/diagramColors" Target="../diagrams/colors29.xml"/><Relationship Id="rId4" Type="http://schemas.openxmlformats.org/officeDocument/2006/relationships/image" Target="../media/image65.jpg"/><Relationship Id="rId9" Type="http://schemas.openxmlformats.org/officeDocument/2006/relationships/diagramQuickStyle" Target="../diagrams/quickStyle2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68.emf"/><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31.xml"/><Relationship Id="rId3" Type="http://schemas.openxmlformats.org/officeDocument/2006/relationships/image" Target="../media/image70.jpg"/><Relationship Id="rId7" Type="http://schemas.openxmlformats.org/officeDocument/2006/relationships/diagramLayout" Target="../diagrams/layout31.xm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diagramData" Target="../diagrams/data31.xml"/><Relationship Id="rId5" Type="http://schemas.openxmlformats.org/officeDocument/2006/relationships/image" Target="../media/image72.jpg"/><Relationship Id="rId10" Type="http://schemas.microsoft.com/office/2007/relationships/diagramDrawing" Target="../diagrams/drawing31.xml"/><Relationship Id="rId4" Type="http://schemas.openxmlformats.org/officeDocument/2006/relationships/image" Target="../media/image71.jpg"/><Relationship Id="rId9" Type="http://schemas.openxmlformats.org/officeDocument/2006/relationships/diagramColors" Target="../diagrams/colors31.xml"/></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32.xml"/><Relationship Id="rId3" Type="http://schemas.openxmlformats.org/officeDocument/2006/relationships/image" Target="../media/image74.jpg"/><Relationship Id="rId7" Type="http://schemas.openxmlformats.org/officeDocument/2006/relationships/diagramLayout" Target="../diagrams/layout32.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diagramData" Target="../diagrams/data32.xml"/><Relationship Id="rId5" Type="http://schemas.openxmlformats.org/officeDocument/2006/relationships/image" Target="../media/image76.jpg"/><Relationship Id="rId10" Type="http://schemas.microsoft.com/office/2007/relationships/diagramDrawing" Target="../diagrams/drawing32.xml"/><Relationship Id="rId4" Type="http://schemas.openxmlformats.org/officeDocument/2006/relationships/image" Target="../media/image75.jpg"/><Relationship Id="rId9" Type="http://schemas.openxmlformats.org/officeDocument/2006/relationships/diagramColors" Target="../diagrams/colors3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88436" y="1064800"/>
            <a:ext cx="10315857" cy="4765432"/>
          </a:xfrm>
        </p:spPr>
        <p:txBody>
          <a:bodyPr/>
          <a:lstStyle/>
          <a:p>
            <a:pPr algn="ctr"/>
            <a:r>
              <a:rPr lang="en-US" altLang="zh-TW" sz="4400" dirty="0" err="1"/>
              <a:t>DAFNet</a:t>
            </a:r>
            <a:r>
              <a:rPr lang="en-US" altLang="zh-TW" sz="4400" dirty="0"/>
              <a:t>: Dual Attention with Feature Aggregation Network for Real-Time Semantic Segmentation</a:t>
            </a:r>
            <a:br>
              <a:rPr lang="en-US" altLang="zh-TW" sz="4400" dirty="0"/>
            </a:br>
            <a:br>
              <a:rPr lang="en-US" altLang="zh-TW" sz="4400" dirty="0"/>
            </a:br>
            <a:endParaRPr lang="en-US" altLang="zh-TW" sz="2400" b="0" dirty="0"/>
          </a:p>
        </p:txBody>
      </p:sp>
      <p:sp>
        <p:nvSpPr>
          <p:cNvPr id="3" name="副標題 2"/>
          <p:cNvSpPr>
            <a:spLocks noGrp="1"/>
          </p:cNvSpPr>
          <p:nvPr>
            <p:ph type="subTitle" idx="1"/>
          </p:nvPr>
        </p:nvSpPr>
        <p:spPr>
          <a:xfrm>
            <a:off x="7877048" y="5696435"/>
            <a:ext cx="7891272" cy="1069848"/>
          </a:xfrm>
        </p:spPr>
        <p:txBody>
          <a:bodyPr/>
          <a:lstStyle/>
          <a:p>
            <a:r>
              <a:rPr lang="en-US" altLang="zh-TW" dirty="0"/>
              <a:t>		</a:t>
            </a:r>
            <a:r>
              <a:rPr lang="zh-TW" altLang="en-US" dirty="0"/>
              <a:t>學生</a:t>
            </a:r>
            <a:r>
              <a:rPr lang="en-US" altLang="zh-TW" dirty="0"/>
              <a:t>	</a:t>
            </a:r>
            <a:r>
              <a:rPr lang="zh-TW" altLang="en-US" dirty="0"/>
              <a:t>劉育瑋</a:t>
            </a:r>
            <a:endParaRPr lang="en-US" altLang="zh-TW" dirty="0"/>
          </a:p>
          <a:p>
            <a:r>
              <a:rPr lang="zh-TW" altLang="en-US" dirty="0"/>
              <a:t>               指導教授    張隆紋</a:t>
            </a:r>
          </a:p>
        </p:txBody>
      </p:sp>
      <p:sp>
        <p:nvSpPr>
          <p:cNvPr id="4" name="投影片編號版面配置區 3"/>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2024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群組 182"/>
          <p:cNvGrpSpPr/>
          <p:nvPr/>
        </p:nvGrpSpPr>
        <p:grpSpPr>
          <a:xfrm>
            <a:off x="593668" y="-726260"/>
            <a:ext cx="11196320" cy="3338629"/>
            <a:chOff x="1068048" y="-922420"/>
            <a:chExt cx="11196320" cy="3338629"/>
          </a:xfrm>
        </p:grpSpPr>
        <p:graphicFrame>
          <p:nvGraphicFramePr>
            <p:cNvPr id="185" name="資料庫圖表 184"/>
            <p:cNvGraphicFramePr/>
            <p:nvPr>
              <p:extLst>
                <p:ext uri="{D42A27DB-BD31-4B8C-83A1-F6EECF244321}">
                  <p14:modId xmlns:p14="http://schemas.microsoft.com/office/powerpoint/2010/main" val="1165378516"/>
                </p:ext>
              </p:extLst>
            </p:nvPr>
          </p:nvGraphicFramePr>
          <p:xfrm>
            <a:off x="1068048" y="-922420"/>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87" name="肘形接點 186"/>
            <p:cNvCxnSpPr/>
            <p:nvPr/>
          </p:nvCxnSpPr>
          <p:spPr>
            <a:xfrm>
              <a:off x="3770909" y="943773"/>
              <a:ext cx="457658" cy="320040"/>
            </a:xfrm>
            <a:prstGeom prst="bentConnector3">
              <a:avLst>
                <a:gd name="adj1" fmla="val 50"/>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r>
              <a:rPr lang="en-US" dirty="0"/>
              <a:t>10</a:t>
            </a:r>
          </a:p>
        </p:txBody>
      </p:sp>
      <p:sp>
        <p:nvSpPr>
          <p:cNvPr id="3" name="矩形 2"/>
          <p:cNvSpPr/>
          <p:nvPr/>
        </p:nvSpPr>
        <p:spPr>
          <a:xfrm>
            <a:off x="1629217" y="6114689"/>
            <a:ext cx="11529982" cy="523220"/>
          </a:xfrm>
          <a:prstGeom prst="rect">
            <a:avLst/>
          </a:prstGeom>
        </p:spPr>
        <p:txBody>
          <a:bodyPr wrap="square">
            <a:spAutoFit/>
          </a:bodyPr>
          <a:lstStyle/>
          <a:p>
            <a:r>
              <a:rPr lang="en-US" altLang="zh-TW" sz="1400" dirty="0"/>
              <a:t>[4] K. He, X. Zhang, S. Ren, and J. Sun, “Deep residual learning for image recognition,” in Proceedings of the IEEE </a:t>
            </a:r>
          </a:p>
          <a:p>
            <a:r>
              <a:rPr lang="en-US" altLang="zh-TW" sz="1400" dirty="0"/>
              <a:t>Conference on Computer Vision and Pattern Recognition, 2016</a:t>
            </a:r>
          </a:p>
        </p:txBody>
      </p:sp>
      <p:pic>
        <p:nvPicPr>
          <p:cNvPr id="4" name="圖片 3"/>
          <p:cNvPicPr>
            <a:picLocks noChangeAspect="1"/>
          </p:cNvPicPr>
          <p:nvPr/>
        </p:nvPicPr>
        <p:blipFill>
          <a:blip r:embed="rId8"/>
          <a:stretch>
            <a:fillRect/>
          </a:stretch>
        </p:blipFill>
        <p:spPr>
          <a:xfrm rot="16200000">
            <a:off x="4974860" y="-2258578"/>
            <a:ext cx="2143125" cy="11169488"/>
          </a:xfrm>
          <a:prstGeom prst="rect">
            <a:avLst/>
          </a:prstGeom>
        </p:spPr>
      </p:pic>
      <p:pic>
        <p:nvPicPr>
          <p:cNvPr id="5" name="圖片 4"/>
          <p:cNvPicPr>
            <a:picLocks noChangeAspect="1"/>
          </p:cNvPicPr>
          <p:nvPr/>
        </p:nvPicPr>
        <p:blipFill>
          <a:blip r:embed="rId9"/>
          <a:stretch>
            <a:fillRect/>
          </a:stretch>
        </p:blipFill>
        <p:spPr>
          <a:xfrm>
            <a:off x="4698633" y="4385253"/>
            <a:ext cx="2695575" cy="1438275"/>
          </a:xfrm>
          <a:prstGeom prst="rect">
            <a:avLst/>
          </a:prstGeom>
        </p:spPr>
      </p:pic>
    </p:spTree>
    <p:extLst>
      <p:ext uri="{BB962C8B-B14F-4D97-AF65-F5344CB8AC3E}">
        <p14:creationId xmlns:p14="http://schemas.microsoft.com/office/powerpoint/2010/main" val="1602400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25880" y="6211669"/>
            <a:ext cx="9972040" cy="461665"/>
          </a:xfrm>
          <a:prstGeom prst="rect">
            <a:avLst/>
          </a:prstGeom>
        </p:spPr>
        <p:txBody>
          <a:bodyPr wrap="square">
            <a:spAutoFit/>
          </a:bodyPr>
          <a:lstStyle/>
          <a:p>
            <a:r>
              <a:rPr lang="en-US" altLang="zh-TW" sz="1200" b="1" dirty="0"/>
              <a:t>		</a:t>
            </a:r>
          </a:p>
          <a:p>
            <a:endParaRPr lang="zh-TW" altLang="en-US" sz="1200" b="1" dirty="0"/>
          </a:p>
        </p:txBody>
      </p:sp>
      <p:grpSp>
        <p:nvGrpSpPr>
          <p:cNvPr id="12" name="群組 11"/>
          <p:cNvGrpSpPr/>
          <p:nvPr/>
        </p:nvGrpSpPr>
        <p:grpSpPr>
          <a:xfrm>
            <a:off x="816742" y="-668598"/>
            <a:ext cx="11196320" cy="3338629"/>
            <a:chOff x="1118466" y="-691803"/>
            <a:chExt cx="11196320" cy="3338629"/>
          </a:xfrm>
        </p:grpSpPr>
        <p:graphicFrame>
          <p:nvGraphicFramePr>
            <p:cNvPr id="13" name="資料庫圖表 12"/>
            <p:cNvGraphicFramePr/>
            <p:nvPr>
              <p:extLst>
                <p:ext uri="{D42A27DB-BD31-4B8C-83A1-F6EECF244321}">
                  <p14:modId xmlns:p14="http://schemas.microsoft.com/office/powerpoint/2010/main" val="3396896784"/>
                </p:ext>
              </p:extLst>
            </p:nvPr>
          </p:nvGraphicFramePr>
          <p:xfrm>
            <a:off x="1118466" y="-691803"/>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肘形接點 13"/>
            <p:cNvCxnSpPr/>
            <p:nvPr/>
          </p:nvCxnSpPr>
          <p:spPr>
            <a:xfrm rot="16200000" flipH="1">
              <a:off x="3909060" y="1074420"/>
              <a:ext cx="472440" cy="426720"/>
            </a:xfrm>
            <a:prstGeom prst="bentConnector3">
              <a:avLst>
                <a:gd name="adj1" fmla="val 98387"/>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5" name="投影片編號版面配置區 14"/>
          <p:cNvSpPr>
            <a:spLocks noGrp="1"/>
          </p:cNvSpPr>
          <p:nvPr>
            <p:ph type="sldNum" sz="quarter" idx="12"/>
          </p:nvPr>
        </p:nvSpPr>
        <p:spPr/>
        <p:txBody>
          <a:bodyPr/>
          <a:lstStyle/>
          <a:p>
            <a:r>
              <a:rPr lang="en-US" dirty="0"/>
              <a:t>11</a:t>
            </a:r>
          </a:p>
        </p:txBody>
      </p:sp>
      <p:sp>
        <p:nvSpPr>
          <p:cNvPr id="199" name="文字方塊 198"/>
          <p:cNvSpPr txBox="1"/>
          <p:nvPr/>
        </p:nvSpPr>
        <p:spPr>
          <a:xfrm>
            <a:off x="7347931" y="6557553"/>
            <a:ext cx="3518189" cy="307777"/>
          </a:xfrm>
          <a:prstGeom prst="rect">
            <a:avLst/>
          </a:prstGeom>
          <a:noFill/>
        </p:spPr>
        <p:txBody>
          <a:bodyPr wrap="square" rtlCol="0">
            <a:spAutoFit/>
          </a:bodyPr>
          <a:lstStyle/>
          <a:p>
            <a:r>
              <a:rPr lang="en-US" altLang="zh-TW" sz="1400" dirty="0" err="1"/>
              <a:t>Depthwise</a:t>
            </a:r>
            <a:r>
              <a:rPr lang="en-US" altLang="zh-TW" sz="1400" dirty="0"/>
              <a:t> Separable Convolution</a:t>
            </a:r>
            <a:endParaRPr lang="zh-TW" altLang="en-US" sz="1400" dirty="0"/>
          </a:p>
        </p:txBody>
      </p:sp>
      <p:grpSp>
        <p:nvGrpSpPr>
          <p:cNvPr id="142" name="群組 141">
            <a:extLst>
              <a:ext uri="{FF2B5EF4-FFF2-40B4-BE49-F238E27FC236}">
                <a16:creationId xmlns:a16="http://schemas.microsoft.com/office/drawing/2014/main" id="{FFA9F6F5-302D-49AB-9B15-D052CCE0BAAC}"/>
              </a:ext>
            </a:extLst>
          </p:cNvPr>
          <p:cNvGrpSpPr/>
          <p:nvPr/>
        </p:nvGrpSpPr>
        <p:grpSpPr>
          <a:xfrm>
            <a:off x="768554" y="2704159"/>
            <a:ext cx="4829049" cy="3042379"/>
            <a:chOff x="816742" y="2046464"/>
            <a:chExt cx="4829049" cy="3042379"/>
          </a:xfrm>
        </p:grpSpPr>
        <p:sp>
          <p:nvSpPr>
            <p:cNvPr id="132" name="矩形: 圓角 131">
              <a:extLst>
                <a:ext uri="{FF2B5EF4-FFF2-40B4-BE49-F238E27FC236}">
                  <a16:creationId xmlns:a16="http://schemas.microsoft.com/office/drawing/2014/main" id="{365F572D-8D94-4D66-A22E-8EF727E76AD6}"/>
                </a:ext>
              </a:extLst>
            </p:cNvPr>
            <p:cNvSpPr/>
            <p:nvPr/>
          </p:nvSpPr>
          <p:spPr>
            <a:xfrm>
              <a:off x="816742" y="2046464"/>
              <a:ext cx="4829049" cy="3042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327434" y="4781066"/>
              <a:ext cx="1904689" cy="307777"/>
            </a:xfrm>
            <a:prstGeom prst="rect">
              <a:avLst/>
            </a:prstGeom>
          </p:spPr>
          <p:txBody>
            <a:bodyPr wrap="none">
              <a:spAutoFit/>
            </a:bodyPr>
            <a:lstStyle/>
            <a:p>
              <a:r>
                <a:rPr lang="en-US" altLang="zh-TW" sz="1400" dirty="0"/>
                <a:t>Standard Convolution</a:t>
              </a:r>
              <a:endParaRPr lang="zh-TW" altLang="en-US" sz="1400" dirty="0"/>
            </a:p>
          </p:txBody>
        </p:sp>
        <p:pic>
          <p:nvPicPr>
            <p:cNvPr id="2" name="圖片 1">
              <a:extLst>
                <a:ext uri="{FF2B5EF4-FFF2-40B4-BE49-F238E27FC236}">
                  <a16:creationId xmlns:a16="http://schemas.microsoft.com/office/drawing/2014/main" id="{068DB088-F1A5-4D1A-AB30-A9B8C657F189}"/>
                </a:ext>
              </a:extLst>
            </p:cNvPr>
            <p:cNvPicPr>
              <a:picLocks noChangeAspect="1"/>
            </p:cNvPicPr>
            <p:nvPr/>
          </p:nvPicPr>
          <p:blipFill>
            <a:blip r:embed="rId8"/>
            <a:stretch>
              <a:fillRect/>
            </a:stretch>
          </p:blipFill>
          <p:spPr>
            <a:xfrm>
              <a:off x="1254030" y="3196912"/>
              <a:ext cx="4096867" cy="1658256"/>
            </a:xfrm>
            <a:prstGeom prst="rect">
              <a:avLst/>
            </a:prstGeom>
          </p:spPr>
        </p:pic>
        <p:sp>
          <p:nvSpPr>
            <p:cNvPr id="8" name="文字方塊 7">
              <a:extLst>
                <a:ext uri="{FF2B5EF4-FFF2-40B4-BE49-F238E27FC236}">
                  <a16:creationId xmlns:a16="http://schemas.microsoft.com/office/drawing/2014/main" id="{A5E472F0-F90D-4A3B-A92E-0DD8BBD2C296}"/>
                </a:ext>
              </a:extLst>
            </p:cNvPr>
            <p:cNvSpPr txBox="1"/>
            <p:nvPr/>
          </p:nvSpPr>
          <p:spPr>
            <a:xfrm>
              <a:off x="1254032" y="2221882"/>
              <a:ext cx="2978091" cy="923330"/>
            </a:xfrm>
            <a:prstGeom prst="rect">
              <a:avLst/>
            </a:prstGeom>
            <a:noFill/>
          </p:spPr>
          <p:txBody>
            <a:bodyPr wrap="square" rtlCol="0">
              <a:spAutoFit/>
            </a:bodyPr>
            <a:lstStyle/>
            <a:p>
              <a:r>
                <a:rPr lang="en-US" altLang="zh-TW" dirty="0"/>
                <a:t>kernel size: k</a:t>
              </a:r>
            </a:p>
            <a:p>
              <a:r>
                <a:rPr lang="en-US" altLang="zh-TW" dirty="0"/>
                <a:t>input channel: C</a:t>
              </a:r>
            </a:p>
            <a:p>
              <a:r>
                <a:rPr lang="en-US" altLang="zh-TW" dirty="0"/>
                <a:t>output channel: C’</a:t>
              </a:r>
              <a:endParaRPr lang="zh-TW" altLang="en-US" dirty="0"/>
            </a:p>
          </p:txBody>
        </p:sp>
      </p:grpSp>
      <p:grpSp>
        <p:nvGrpSpPr>
          <p:cNvPr id="141" name="群組 140">
            <a:extLst>
              <a:ext uri="{FF2B5EF4-FFF2-40B4-BE49-F238E27FC236}">
                <a16:creationId xmlns:a16="http://schemas.microsoft.com/office/drawing/2014/main" id="{E451310F-4B6D-4EB3-A8E2-1A5C7BB57F64}"/>
              </a:ext>
            </a:extLst>
          </p:cNvPr>
          <p:cNvGrpSpPr/>
          <p:nvPr/>
        </p:nvGrpSpPr>
        <p:grpSpPr>
          <a:xfrm>
            <a:off x="6782596" y="1990730"/>
            <a:ext cx="3846909" cy="2055055"/>
            <a:chOff x="6832930" y="2114026"/>
            <a:chExt cx="3846909" cy="2055055"/>
          </a:xfrm>
        </p:grpSpPr>
        <p:sp>
          <p:nvSpPr>
            <p:cNvPr id="134" name="矩形: 圓角 133">
              <a:extLst>
                <a:ext uri="{FF2B5EF4-FFF2-40B4-BE49-F238E27FC236}">
                  <a16:creationId xmlns:a16="http://schemas.microsoft.com/office/drawing/2014/main" id="{FBB600EC-1EF5-4A96-B4C9-4090DE05FF3B}"/>
                </a:ext>
              </a:extLst>
            </p:cNvPr>
            <p:cNvSpPr/>
            <p:nvPr/>
          </p:nvSpPr>
          <p:spPr>
            <a:xfrm>
              <a:off x="6832930" y="2114026"/>
              <a:ext cx="3846909" cy="205505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CCF0991D-E945-4ABF-A037-33DEFAE47417}"/>
                </a:ext>
              </a:extLst>
            </p:cNvPr>
            <p:cNvPicPr>
              <a:picLocks noChangeAspect="1"/>
            </p:cNvPicPr>
            <p:nvPr/>
          </p:nvPicPr>
          <p:blipFill>
            <a:blip r:embed="rId9"/>
            <a:stretch>
              <a:fillRect/>
            </a:stretch>
          </p:blipFill>
          <p:spPr>
            <a:xfrm>
              <a:off x="7216089" y="3101553"/>
              <a:ext cx="3109229" cy="792549"/>
            </a:xfrm>
            <a:prstGeom prst="rect">
              <a:avLst/>
            </a:prstGeom>
          </p:spPr>
        </p:pic>
        <p:sp>
          <p:nvSpPr>
            <p:cNvPr id="130" name="文字方塊 129">
              <a:extLst>
                <a:ext uri="{FF2B5EF4-FFF2-40B4-BE49-F238E27FC236}">
                  <a16:creationId xmlns:a16="http://schemas.microsoft.com/office/drawing/2014/main" id="{27E7ABB1-31B6-4788-AC8C-5181C8B2D3D1}"/>
                </a:ext>
              </a:extLst>
            </p:cNvPr>
            <p:cNvSpPr txBox="1"/>
            <p:nvPr/>
          </p:nvSpPr>
          <p:spPr>
            <a:xfrm>
              <a:off x="7216089" y="2246991"/>
              <a:ext cx="2978091" cy="923330"/>
            </a:xfrm>
            <a:prstGeom prst="rect">
              <a:avLst/>
            </a:prstGeom>
            <a:noFill/>
          </p:spPr>
          <p:txBody>
            <a:bodyPr wrap="square" rtlCol="0">
              <a:spAutoFit/>
            </a:bodyPr>
            <a:lstStyle/>
            <a:p>
              <a:r>
                <a:rPr lang="en-US" altLang="zh-TW" dirty="0"/>
                <a:t>kernel size: k</a:t>
              </a:r>
            </a:p>
            <a:p>
              <a:r>
                <a:rPr lang="en-US" altLang="zh-TW" dirty="0"/>
                <a:t>input channel: 1</a:t>
              </a:r>
            </a:p>
            <a:p>
              <a:r>
                <a:rPr lang="en-US" altLang="zh-TW" dirty="0"/>
                <a:t>output channel: C</a:t>
              </a:r>
              <a:endParaRPr lang="zh-TW" altLang="en-US" dirty="0"/>
            </a:p>
          </p:txBody>
        </p:sp>
        <p:sp>
          <p:nvSpPr>
            <p:cNvPr id="137" name="文字方塊 136">
              <a:extLst>
                <a:ext uri="{FF2B5EF4-FFF2-40B4-BE49-F238E27FC236}">
                  <a16:creationId xmlns:a16="http://schemas.microsoft.com/office/drawing/2014/main" id="{D1564306-A720-481B-9051-846630C208FD}"/>
                </a:ext>
              </a:extLst>
            </p:cNvPr>
            <p:cNvSpPr txBox="1"/>
            <p:nvPr/>
          </p:nvSpPr>
          <p:spPr>
            <a:xfrm>
              <a:off x="7783099" y="3830048"/>
              <a:ext cx="2086761" cy="307777"/>
            </a:xfrm>
            <a:prstGeom prst="rect">
              <a:avLst/>
            </a:prstGeom>
            <a:noFill/>
          </p:spPr>
          <p:txBody>
            <a:bodyPr wrap="square">
              <a:spAutoFit/>
            </a:bodyPr>
            <a:lstStyle/>
            <a:p>
              <a:r>
                <a:rPr lang="en-US" altLang="zh-TW" sz="1400" dirty="0"/>
                <a:t>depth-wise convolution</a:t>
              </a:r>
              <a:endParaRPr lang="zh-TW" altLang="en-US" sz="1400" dirty="0"/>
            </a:p>
          </p:txBody>
        </p:sp>
      </p:grpSp>
      <p:grpSp>
        <p:nvGrpSpPr>
          <p:cNvPr id="139" name="群組 138">
            <a:extLst>
              <a:ext uri="{FF2B5EF4-FFF2-40B4-BE49-F238E27FC236}">
                <a16:creationId xmlns:a16="http://schemas.microsoft.com/office/drawing/2014/main" id="{036F1EA6-86B2-4F49-8057-125A9E5AC3D6}"/>
              </a:ext>
            </a:extLst>
          </p:cNvPr>
          <p:cNvGrpSpPr/>
          <p:nvPr/>
        </p:nvGrpSpPr>
        <p:grpSpPr>
          <a:xfrm>
            <a:off x="6556419" y="4178750"/>
            <a:ext cx="4299261" cy="2382465"/>
            <a:chOff x="6832930" y="4319362"/>
            <a:chExt cx="4299261" cy="2382465"/>
          </a:xfrm>
        </p:grpSpPr>
        <p:sp>
          <p:nvSpPr>
            <p:cNvPr id="136" name="矩形: 圓角 135">
              <a:extLst>
                <a:ext uri="{FF2B5EF4-FFF2-40B4-BE49-F238E27FC236}">
                  <a16:creationId xmlns:a16="http://schemas.microsoft.com/office/drawing/2014/main" id="{CBB65DF4-BA8A-41C6-9634-0690E2953169}"/>
                </a:ext>
              </a:extLst>
            </p:cNvPr>
            <p:cNvSpPr/>
            <p:nvPr/>
          </p:nvSpPr>
          <p:spPr>
            <a:xfrm>
              <a:off x="6832930" y="4319362"/>
              <a:ext cx="4299261" cy="23539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9823FF1C-0C43-4E53-83B8-0E6BCB714403}"/>
                </a:ext>
              </a:extLst>
            </p:cNvPr>
            <p:cNvPicPr>
              <a:picLocks noChangeAspect="1"/>
            </p:cNvPicPr>
            <p:nvPr/>
          </p:nvPicPr>
          <p:blipFill>
            <a:blip r:embed="rId10"/>
            <a:stretch>
              <a:fillRect/>
            </a:stretch>
          </p:blipFill>
          <p:spPr>
            <a:xfrm>
              <a:off x="7019211" y="5345326"/>
              <a:ext cx="3846909" cy="1182727"/>
            </a:xfrm>
            <a:prstGeom prst="rect">
              <a:avLst/>
            </a:prstGeom>
          </p:spPr>
        </p:pic>
        <p:sp>
          <p:nvSpPr>
            <p:cNvPr id="131" name="文字方塊 130">
              <a:extLst>
                <a:ext uri="{FF2B5EF4-FFF2-40B4-BE49-F238E27FC236}">
                  <a16:creationId xmlns:a16="http://schemas.microsoft.com/office/drawing/2014/main" id="{8C9CFA66-7F02-44A8-89AF-F639A5D4D92C}"/>
                </a:ext>
              </a:extLst>
            </p:cNvPr>
            <p:cNvSpPr txBox="1"/>
            <p:nvPr/>
          </p:nvSpPr>
          <p:spPr>
            <a:xfrm>
              <a:off x="7019211" y="4393503"/>
              <a:ext cx="2978091" cy="923330"/>
            </a:xfrm>
            <a:prstGeom prst="rect">
              <a:avLst/>
            </a:prstGeom>
            <a:noFill/>
          </p:spPr>
          <p:txBody>
            <a:bodyPr wrap="square" rtlCol="0">
              <a:spAutoFit/>
            </a:bodyPr>
            <a:lstStyle/>
            <a:p>
              <a:r>
                <a:rPr lang="en-US" altLang="zh-TW" dirty="0"/>
                <a:t>kernel size: 1</a:t>
              </a:r>
            </a:p>
            <a:p>
              <a:r>
                <a:rPr lang="en-US" altLang="zh-TW" dirty="0"/>
                <a:t>input channel: C</a:t>
              </a:r>
            </a:p>
            <a:p>
              <a:r>
                <a:rPr lang="en-US" altLang="zh-TW" dirty="0"/>
                <a:t>output channel: C’</a:t>
              </a:r>
              <a:endParaRPr lang="zh-TW" altLang="en-US" dirty="0"/>
            </a:p>
          </p:txBody>
        </p:sp>
        <p:sp>
          <p:nvSpPr>
            <p:cNvPr id="140" name="文字方塊 139">
              <a:extLst>
                <a:ext uri="{FF2B5EF4-FFF2-40B4-BE49-F238E27FC236}">
                  <a16:creationId xmlns:a16="http://schemas.microsoft.com/office/drawing/2014/main" id="{56C707C6-7A9E-4A80-B1AE-9C029A36E449}"/>
                </a:ext>
              </a:extLst>
            </p:cNvPr>
            <p:cNvSpPr txBox="1"/>
            <p:nvPr/>
          </p:nvSpPr>
          <p:spPr>
            <a:xfrm>
              <a:off x="7985735" y="6332495"/>
              <a:ext cx="2598490" cy="369332"/>
            </a:xfrm>
            <a:prstGeom prst="rect">
              <a:avLst/>
            </a:prstGeom>
            <a:noFill/>
          </p:spPr>
          <p:txBody>
            <a:bodyPr wrap="square">
              <a:spAutoFit/>
            </a:bodyPr>
            <a:lstStyle/>
            <a:p>
              <a:r>
                <a:rPr lang="en-US" altLang="zh-TW" dirty="0"/>
                <a:t> </a:t>
              </a:r>
              <a:r>
                <a:rPr lang="en-US" altLang="zh-TW" sz="1400" dirty="0"/>
                <a:t>point-wise convolution</a:t>
              </a:r>
              <a:endParaRPr lang="zh-TW" altLang="en-US" sz="1400" dirty="0"/>
            </a:p>
          </p:txBody>
        </p:sp>
      </p:grpSp>
      <p:sp>
        <p:nvSpPr>
          <p:cNvPr id="145" name="文字方塊 144">
            <a:extLst>
              <a:ext uri="{FF2B5EF4-FFF2-40B4-BE49-F238E27FC236}">
                <a16:creationId xmlns:a16="http://schemas.microsoft.com/office/drawing/2014/main" id="{A058E835-FF49-48C8-8D62-88238E5909B0}"/>
              </a:ext>
            </a:extLst>
          </p:cNvPr>
          <p:cNvSpPr txBox="1"/>
          <p:nvPr/>
        </p:nvSpPr>
        <p:spPr>
          <a:xfrm>
            <a:off x="267414" y="5972777"/>
            <a:ext cx="6094602" cy="738664"/>
          </a:xfrm>
          <a:prstGeom prst="rect">
            <a:avLst/>
          </a:prstGeom>
          <a:noFill/>
        </p:spPr>
        <p:txBody>
          <a:bodyPr wrap="square">
            <a:spAutoFit/>
          </a:bodyPr>
          <a:lstStyle/>
          <a:p>
            <a:r>
              <a:rPr lang="fr-FR" altLang="zh-TW" sz="1400" dirty="0"/>
              <a:t>[6] A. G. Howard et al., “MobileNets: Efficient convolutional neural networks for mobile vision applications,” arXiv preprint arXiv:1704.04861v1 [cs.CV], 2017</a:t>
            </a:r>
            <a:endParaRPr lang="zh-TW" altLang="en-US" sz="1400" dirty="0"/>
          </a:p>
        </p:txBody>
      </p:sp>
    </p:spTree>
    <p:extLst>
      <p:ext uri="{BB962C8B-B14F-4D97-AF65-F5344CB8AC3E}">
        <p14:creationId xmlns:p14="http://schemas.microsoft.com/office/powerpoint/2010/main" val="507786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32089" y="6384790"/>
            <a:ext cx="11002151" cy="461665"/>
          </a:xfrm>
          <a:prstGeom prst="rect">
            <a:avLst/>
          </a:prstGeom>
        </p:spPr>
        <p:txBody>
          <a:bodyPr wrap="square">
            <a:spAutoFit/>
          </a:bodyPr>
          <a:lstStyle/>
          <a:p>
            <a:endParaRPr lang="en-US" altLang="zh-TW" sz="1200" b="1" dirty="0"/>
          </a:p>
          <a:p>
            <a:endParaRPr lang="zh-TW" altLang="en-US" sz="1200" dirty="0"/>
          </a:p>
        </p:txBody>
      </p:sp>
      <p:grpSp>
        <p:nvGrpSpPr>
          <p:cNvPr id="8" name="群組 7"/>
          <p:cNvGrpSpPr/>
          <p:nvPr/>
        </p:nvGrpSpPr>
        <p:grpSpPr>
          <a:xfrm>
            <a:off x="995680" y="-696420"/>
            <a:ext cx="11196320" cy="3338629"/>
            <a:chOff x="1118466" y="-691803"/>
            <a:chExt cx="11196320" cy="3338629"/>
          </a:xfrm>
        </p:grpSpPr>
        <p:graphicFrame>
          <p:nvGraphicFramePr>
            <p:cNvPr id="9" name="資料庫圖表 8"/>
            <p:cNvGraphicFramePr/>
            <p:nvPr>
              <p:extLst>
                <p:ext uri="{D42A27DB-BD31-4B8C-83A1-F6EECF244321}">
                  <p14:modId xmlns:p14="http://schemas.microsoft.com/office/powerpoint/2010/main" val="4024024138"/>
                </p:ext>
              </p:extLst>
            </p:nvPr>
          </p:nvGraphicFramePr>
          <p:xfrm>
            <a:off x="1118466" y="-691803"/>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肘形接點 9"/>
            <p:cNvCxnSpPr/>
            <p:nvPr/>
          </p:nvCxnSpPr>
          <p:spPr>
            <a:xfrm>
              <a:off x="3931920" y="1051560"/>
              <a:ext cx="534266" cy="446577"/>
            </a:xfrm>
            <a:prstGeom prst="bentConnector3">
              <a:avLst>
                <a:gd name="adj1" fmla="val -419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r>
              <a:rPr lang="en-US" dirty="0"/>
              <a:t>1</a:t>
            </a:r>
            <a:r>
              <a:rPr lang="en-US" altLang="zh-TW" dirty="0"/>
              <a:t>2</a:t>
            </a:r>
            <a:endParaRPr lang="en-US" dirty="0"/>
          </a:p>
        </p:txBody>
      </p:sp>
      <p:pic>
        <p:nvPicPr>
          <p:cNvPr id="4" name="圖片 3"/>
          <p:cNvPicPr>
            <a:picLocks noChangeAspect="1"/>
          </p:cNvPicPr>
          <p:nvPr/>
        </p:nvPicPr>
        <p:blipFill>
          <a:blip r:embed="rId8"/>
          <a:stretch>
            <a:fillRect/>
          </a:stretch>
        </p:blipFill>
        <p:spPr>
          <a:xfrm>
            <a:off x="3708400" y="1925904"/>
            <a:ext cx="4220104" cy="4379802"/>
          </a:xfrm>
          <a:prstGeom prst="rect">
            <a:avLst/>
          </a:prstGeom>
        </p:spPr>
      </p:pic>
      <p:sp>
        <p:nvSpPr>
          <p:cNvPr id="5" name="矩形 4"/>
          <p:cNvSpPr/>
          <p:nvPr/>
        </p:nvSpPr>
        <p:spPr>
          <a:xfrm>
            <a:off x="1538563" y="6272784"/>
            <a:ext cx="9389533" cy="523220"/>
          </a:xfrm>
          <a:prstGeom prst="rect">
            <a:avLst/>
          </a:prstGeom>
        </p:spPr>
        <p:txBody>
          <a:bodyPr wrap="square">
            <a:spAutoFit/>
          </a:bodyPr>
          <a:lstStyle/>
          <a:p>
            <a:r>
              <a:rPr lang="en-US" altLang="zh-TW" sz="1400" dirty="0"/>
              <a:t>[3]	C. Yu, J. Wang, C. Peng, C. Gao, G. Yu, and N. Sang. </a:t>
            </a:r>
            <a:r>
              <a:rPr lang="en-US" altLang="zh-TW" sz="1400" dirty="0" err="1"/>
              <a:t>Bisenet</a:t>
            </a:r>
            <a:r>
              <a:rPr lang="en-US" altLang="zh-TW" sz="1400" dirty="0"/>
              <a:t>: “Bilateral segmentation network for real-time semantic segmentation.” in Proceedings of the European Conference on Computer Vision, 2018.</a:t>
            </a:r>
            <a:endParaRPr lang="zh-TW" altLang="en-US" sz="1400" dirty="0"/>
          </a:p>
        </p:txBody>
      </p:sp>
    </p:spTree>
    <p:extLst>
      <p:ext uri="{BB962C8B-B14F-4D97-AF65-F5344CB8AC3E}">
        <p14:creationId xmlns:p14="http://schemas.microsoft.com/office/powerpoint/2010/main" val="176132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32089" y="6384790"/>
            <a:ext cx="11002151" cy="461665"/>
          </a:xfrm>
          <a:prstGeom prst="rect">
            <a:avLst/>
          </a:prstGeom>
        </p:spPr>
        <p:txBody>
          <a:bodyPr wrap="square">
            <a:spAutoFit/>
          </a:bodyPr>
          <a:lstStyle/>
          <a:p>
            <a:endParaRPr lang="en-US" altLang="zh-TW" sz="1200" b="1" dirty="0"/>
          </a:p>
          <a:p>
            <a:endParaRPr lang="zh-TW" altLang="en-US" sz="1200" dirty="0"/>
          </a:p>
        </p:txBody>
      </p:sp>
      <p:grpSp>
        <p:nvGrpSpPr>
          <p:cNvPr id="8" name="群組 7"/>
          <p:cNvGrpSpPr/>
          <p:nvPr/>
        </p:nvGrpSpPr>
        <p:grpSpPr>
          <a:xfrm>
            <a:off x="995680" y="-696420"/>
            <a:ext cx="11196320" cy="3338629"/>
            <a:chOff x="1118466" y="-691803"/>
            <a:chExt cx="11196320" cy="3338629"/>
          </a:xfrm>
        </p:grpSpPr>
        <p:graphicFrame>
          <p:nvGraphicFramePr>
            <p:cNvPr id="9" name="資料庫圖表 8"/>
            <p:cNvGraphicFramePr/>
            <p:nvPr>
              <p:extLst>
                <p:ext uri="{D42A27DB-BD31-4B8C-83A1-F6EECF244321}">
                  <p14:modId xmlns:p14="http://schemas.microsoft.com/office/powerpoint/2010/main" val="110938575"/>
                </p:ext>
              </p:extLst>
            </p:nvPr>
          </p:nvGraphicFramePr>
          <p:xfrm>
            <a:off x="1118466" y="-691803"/>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肘形接點 9"/>
            <p:cNvCxnSpPr/>
            <p:nvPr/>
          </p:nvCxnSpPr>
          <p:spPr>
            <a:xfrm>
              <a:off x="3931920" y="1051560"/>
              <a:ext cx="534266" cy="446577"/>
            </a:xfrm>
            <a:prstGeom prst="bentConnector3">
              <a:avLst>
                <a:gd name="adj1" fmla="val -419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r>
              <a:rPr lang="en-US" dirty="0"/>
              <a:t>13</a:t>
            </a:r>
          </a:p>
        </p:txBody>
      </p:sp>
      <p:pic>
        <p:nvPicPr>
          <p:cNvPr id="3" name="圖片 2"/>
          <p:cNvPicPr>
            <a:picLocks noChangeAspect="1"/>
          </p:cNvPicPr>
          <p:nvPr/>
        </p:nvPicPr>
        <p:blipFill>
          <a:blip r:embed="rId8"/>
          <a:stretch>
            <a:fillRect/>
          </a:stretch>
        </p:blipFill>
        <p:spPr>
          <a:xfrm>
            <a:off x="2865089" y="1974784"/>
            <a:ext cx="6461822" cy="4298000"/>
          </a:xfrm>
          <a:prstGeom prst="rect">
            <a:avLst/>
          </a:prstGeom>
        </p:spPr>
      </p:pic>
      <p:sp>
        <p:nvSpPr>
          <p:cNvPr id="11" name="文字方塊 10">
            <a:extLst>
              <a:ext uri="{FF2B5EF4-FFF2-40B4-BE49-F238E27FC236}">
                <a16:creationId xmlns:a16="http://schemas.microsoft.com/office/drawing/2014/main" id="{DADAA939-FF26-45E9-80FA-0F7B6B7440F3}"/>
              </a:ext>
            </a:extLst>
          </p:cNvPr>
          <p:cNvSpPr txBox="1"/>
          <p:nvPr/>
        </p:nvSpPr>
        <p:spPr>
          <a:xfrm>
            <a:off x="1682553" y="6272784"/>
            <a:ext cx="9080522" cy="523220"/>
          </a:xfrm>
          <a:prstGeom prst="rect">
            <a:avLst/>
          </a:prstGeom>
          <a:noFill/>
        </p:spPr>
        <p:txBody>
          <a:bodyPr wrap="square">
            <a:spAutoFit/>
          </a:bodyPr>
          <a:lstStyle/>
          <a:p>
            <a:r>
              <a:rPr lang="en-US" altLang="zh-TW" sz="1400" dirty="0"/>
              <a:t>[7] K. He, X. Zhang, S. Ren, and J. Sun, “Spatial pyramid pooling in deep convolutional networks for visual recognition,” in Proc. Eur. Conf. </a:t>
            </a:r>
            <a:r>
              <a:rPr lang="en-US" altLang="zh-TW" sz="1400" dirty="0" err="1"/>
              <a:t>Comput</a:t>
            </a:r>
            <a:r>
              <a:rPr lang="en-US" altLang="zh-TW" sz="1400" dirty="0"/>
              <a:t>. Vis., 2014, pp. 346–361</a:t>
            </a:r>
            <a:endParaRPr lang="zh-TW" altLang="en-US" sz="1400" dirty="0"/>
          </a:p>
        </p:txBody>
      </p:sp>
    </p:spTree>
    <p:extLst>
      <p:ext uri="{BB962C8B-B14F-4D97-AF65-F5344CB8AC3E}">
        <p14:creationId xmlns:p14="http://schemas.microsoft.com/office/powerpoint/2010/main" val="36084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資料庫圖表 6"/>
          <p:cNvGraphicFramePr/>
          <p:nvPr>
            <p:extLst>
              <p:ext uri="{D42A27DB-BD31-4B8C-83A1-F6EECF244321}">
                <p14:modId xmlns:p14="http://schemas.microsoft.com/office/powerpoint/2010/main" val="67800591"/>
              </p:ext>
            </p:extLst>
          </p:nvPr>
        </p:nvGraphicFramePr>
        <p:xfrm>
          <a:off x="504168" y="-98144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投影片編號版面配置區 5"/>
          <p:cNvSpPr>
            <a:spLocks noGrp="1"/>
          </p:cNvSpPr>
          <p:nvPr>
            <p:ph type="sldNum" sz="quarter" idx="12"/>
          </p:nvPr>
        </p:nvSpPr>
        <p:spPr>
          <a:xfrm>
            <a:off x="11300776" y="6278425"/>
            <a:ext cx="640080" cy="365125"/>
          </a:xfrm>
        </p:spPr>
        <p:txBody>
          <a:bodyPr/>
          <a:lstStyle/>
          <a:p>
            <a:r>
              <a:rPr lang="en-US" dirty="0"/>
              <a:t>14</a:t>
            </a:r>
          </a:p>
        </p:txBody>
      </p:sp>
      <p:sp>
        <p:nvSpPr>
          <p:cNvPr id="54" name="文字方塊 53">
            <a:extLst>
              <a:ext uri="{FF2B5EF4-FFF2-40B4-BE49-F238E27FC236}">
                <a16:creationId xmlns:a16="http://schemas.microsoft.com/office/drawing/2014/main" id="{DADAA939-FF26-45E9-80FA-0F7B6B7440F3}"/>
              </a:ext>
            </a:extLst>
          </p:cNvPr>
          <p:cNvSpPr txBox="1"/>
          <p:nvPr/>
        </p:nvSpPr>
        <p:spPr>
          <a:xfrm>
            <a:off x="3306185" y="5970648"/>
            <a:ext cx="6088186" cy="677108"/>
          </a:xfrm>
          <a:prstGeom prst="rect">
            <a:avLst/>
          </a:prstGeom>
          <a:noFill/>
        </p:spPr>
        <p:txBody>
          <a:bodyPr wrap="square">
            <a:spAutoFit/>
          </a:bodyPr>
          <a:lstStyle/>
          <a:p>
            <a:endParaRPr lang="en-US" altLang="zh-TW" sz="1400" dirty="0"/>
          </a:p>
          <a:p>
            <a:r>
              <a:rPr lang="en-US" altLang="zh-TW" sz="2400" dirty="0"/>
              <a:t>Simplified </a:t>
            </a:r>
            <a:r>
              <a:rPr lang="en-US" altLang="zh-TW" sz="2400" dirty="0" err="1"/>
              <a:t>DAFNet</a:t>
            </a:r>
            <a:r>
              <a:rPr lang="en-US" altLang="zh-TW" sz="2400" dirty="0"/>
              <a:t> architecture diagram</a:t>
            </a:r>
            <a:endParaRPr lang="zh-TW" altLang="en-US" sz="2400" dirty="0"/>
          </a:p>
        </p:txBody>
      </p:sp>
      <p:grpSp>
        <p:nvGrpSpPr>
          <p:cNvPr id="81" name="群組 80"/>
          <p:cNvGrpSpPr/>
          <p:nvPr/>
        </p:nvGrpSpPr>
        <p:grpSpPr>
          <a:xfrm>
            <a:off x="3147472" y="1747646"/>
            <a:ext cx="5041099" cy="4223002"/>
            <a:chOff x="2588437" y="2284223"/>
            <a:chExt cx="5354601" cy="4313880"/>
          </a:xfrm>
        </p:grpSpPr>
        <p:sp>
          <p:nvSpPr>
            <p:cNvPr id="52" name="矩形 51"/>
            <p:cNvSpPr/>
            <p:nvPr/>
          </p:nvSpPr>
          <p:spPr>
            <a:xfrm>
              <a:off x="4868157" y="5365225"/>
              <a:ext cx="3074881" cy="369332"/>
            </a:xfrm>
            <a:prstGeom prst="rect">
              <a:avLst/>
            </a:prstGeom>
          </p:spPr>
          <p:txBody>
            <a:bodyPr wrap="none">
              <a:spAutoFit/>
            </a:bodyPr>
            <a:lstStyle/>
            <a:p>
              <a:r>
                <a:rPr lang="en-US" altLang="zh-TW" dirty="0"/>
                <a:t>Our main optimization part </a:t>
              </a:r>
              <a:endParaRPr lang="zh-TW" altLang="en-US" dirty="0"/>
            </a:p>
          </p:txBody>
        </p:sp>
        <p:grpSp>
          <p:nvGrpSpPr>
            <p:cNvPr id="57" name="群組 56"/>
            <p:cNvGrpSpPr/>
            <p:nvPr/>
          </p:nvGrpSpPr>
          <p:grpSpPr>
            <a:xfrm>
              <a:off x="2588437" y="2284223"/>
              <a:ext cx="5280591" cy="4313880"/>
              <a:chOff x="2757769" y="2329670"/>
              <a:chExt cx="5280591" cy="4313880"/>
            </a:xfrm>
          </p:grpSpPr>
          <p:sp>
            <p:nvSpPr>
              <p:cNvPr id="48" name="矩形 47"/>
              <p:cNvSpPr/>
              <p:nvPr/>
            </p:nvSpPr>
            <p:spPr>
              <a:xfrm>
                <a:off x="5398064" y="4551057"/>
                <a:ext cx="2387600" cy="835061"/>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p:cNvPicPr>
                <a:picLocks noChangeAspect="1"/>
              </p:cNvPicPr>
              <p:nvPr/>
            </p:nvPicPr>
            <p:blipFill>
              <a:blip r:embed="rId7"/>
              <a:stretch>
                <a:fillRect/>
              </a:stretch>
            </p:blipFill>
            <p:spPr>
              <a:xfrm>
                <a:off x="2757769" y="2329670"/>
                <a:ext cx="5280591" cy="4313880"/>
              </a:xfrm>
              <a:prstGeom prst="rect">
                <a:avLst/>
              </a:prstGeom>
            </p:spPr>
          </p:pic>
        </p:grpSp>
      </p:grpSp>
      <p:sp>
        <p:nvSpPr>
          <p:cNvPr id="2" name="左大括弧 1">
            <a:extLst>
              <a:ext uri="{FF2B5EF4-FFF2-40B4-BE49-F238E27FC236}">
                <a16:creationId xmlns:a16="http://schemas.microsoft.com/office/drawing/2014/main" id="{A93F4F6B-C33C-405F-9E70-6380FF3EA46E}"/>
              </a:ext>
            </a:extLst>
          </p:cNvPr>
          <p:cNvSpPr/>
          <p:nvPr/>
        </p:nvSpPr>
        <p:spPr>
          <a:xfrm>
            <a:off x="2332193" y="2981195"/>
            <a:ext cx="638827" cy="941041"/>
          </a:xfrm>
          <a:prstGeom prst="leftBrace">
            <a:avLst>
              <a:gd name="adj1" fmla="val 2537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453CE5E7-5C16-4393-B577-33890A47A899}"/>
              </a:ext>
            </a:extLst>
          </p:cNvPr>
          <p:cNvSpPr txBox="1"/>
          <p:nvPr/>
        </p:nvSpPr>
        <p:spPr>
          <a:xfrm>
            <a:off x="812654" y="3267049"/>
            <a:ext cx="1497728" cy="369332"/>
          </a:xfrm>
          <a:prstGeom prst="rect">
            <a:avLst/>
          </a:prstGeom>
          <a:noFill/>
        </p:spPr>
        <p:txBody>
          <a:bodyPr wrap="square" rtlCol="0">
            <a:spAutoFit/>
          </a:bodyPr>
          <a:lstStyle/>
          <a:p>
            <a:r>
              <a:rPr lang="en-US" altLang="zh-TW" dirty="0"/>
              <a:t>Spatial Path</a:t>
            </a:r>
            <a:endParaRPr lang="zh-TW" altLang="en-US" dirty="0"/>
          </a:p>
        </p:txBody>
      </p:sp>
      <p:sp>
        <p:nvSpPr>
          <p:cNvPr id="12" name="文字方塊 11">
            <a:extLst>
              <a:ext uri="{FF2B5EF4-FFF2-40B4-BE49-F238E27FC236}">
                <a16:creationId xmlns:a16="http://schemas.microsoft.com/office/drawing/2014/main" id="{A9D1C8A9-E409-43E9-9837-42A5C6F5C2AD}"/>
              </a:ext>
            </a:extLst>
          </p:cNvPr>
          <p:cNvSpPr txBox="1"/>
          <p:nvPr/>
        </p:nvSpPr>
        <p:spPr>
          <a:xfrm>
            <a:off x="9007674" y="3719518"/>
            <a:ext cx="1804034" cy="369332"/>
          </a:xfrm>
          <a:prstGeom prst="rect">
            <a:avLst/>
          </a:prstGeom>
          <a:noFill/>
        </p:spPr>
        <p:txBody>
          <a:bodyPr wrap="square" rtlCol="0">
            <a:spAutoFit/>
          </a:bodyPr>
          <a:lstStyle/>
          <a:p>
            <a:r>
              <a:rPr lang="en-US" altLang="zh-TW" dirty="0"/>
              <a:t>Context Path</a:t>
            </a:r>
            <a:endParaRPr lang="zh-TW" altLang="en-US" dirty="0"/>
          </a:p>
        </p:txBody>
      </p:sp>
      <p:sp>
        <p:nvSpPr>
          <p:cNvPr id="13" name="左大括弧 12">
            <a:extLst>
              <a:ext uri="{FF2B5EF4-FFF2-40B4-BE49-F238E27FC236}">
                <a16:creationId xmlns:a16="http://schemas.microsoft.com/office/drawing/2014/main" id="{742DA169-C3EE-4E29-91D0-D84193336958}"/>
              </a:ext>
            </a:extLst>
          </p:cNvPr>
          <p:cNvSpPr/>
          <p:nvPr/>
        </p:nvSpPr>
        <p:spPr>
          <a:xfrm flipH="1">
            <a:off x="8295345" y="3161213"/>
            <a:ext cx="638827" cy="1485943"/>
          </a:xfrm>
          <a:prstGeom prst="leftBrace">
            <a:avLst>
              <a:gd name="adj1" fmla="val 4706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10312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資料庫圖表 6"/>
          <p:cNvGraphicFramePr/>
          <p:nvPr>
            <p:extLst>
              <p:ext uri="{D42A27DB-BD31-4B8C-83A1-F6EECF244321}">
                <p14:modId xmlns:p14="http://schemas.microsoft.com/office/powerpoint/2010/main" val="67800591"/>
              </p:ext>
            </p:extLst>
          </p:nvPr>
        </p:nvGraphicFramePr>
        <p:xfrm>
          <a:off x="504168" y="-981445"/>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投影片編號版面配置區 5"/>
          <p:cNvSpPr>
            <a:spLocks noGrp="1"/>
          </p:cNvSpPr>
          <p:nvPr>
            <p:ph type="sldNum" sz="quarter" idx="12"/>
          </p:nvPr>
        </p:nvSpPr>
        <p:spPr>
          <a:xfrm>
            <a:off x="11300776" y="6278425"/>
            <a:ext cx="640080" cy="365125"/>
          </a:xfrm>
        </p:spPr>
        <p:txBody>
          <a:bodyPr/>
          <a:lstStyle/>
          <a:p>
            <a:r>
              <a:rPr lang="en-US" dirty="0"/>
              <a:t>1</a:t>
            </a:r>
            <a:r>
              <a:rPr lang="en-US" altLang="zh-TW" dirty="0"/>
              <a:t>5</a:t>
            </a:r>
            <a:endParaRPr lang="en-US" dirty="0"/>
          </a:p>
        </p:txBody>
      </p:sp>
      <p:pic>
        <p:nvPicPr>
          <p:cNvPr id="4" name="圖片 3"/>
          <p:cNvPicPr>
            <a:picLocks noChangeAspect="1"/>
          </p:cNvPicPr>
          <p:nvPr/>
        </p:nvPicPr>
        <p:blipFill>
          <a:blip r:embed="rId8"/>
          <a:stretch>
            <a:fillRect/>
          </a:stretch>
        </p:blipFill>
        <p:spPr>
          <a:xfrm>
            <a:off x="959926" y="2567793"/>
            <a:ext cx="4485836" cy="3965427"/>
          </a:xfrm>
          <a:prstGeom prst="rect">
            <a:avLst/>
          </a:prstGeom>
        </p:spPr>
      </p:pic>
      <p:sp>
        <p:nvSpPr>
          <p:cNvPr id="71" name="文字方塊 70">
            <a:extLst>
              <a:ext uri="{FF2B5EF4-FFF2-40B4-BE49-F238E27FC236}">
                <a16:creationId xmlns:a16="http://schemas.microsoft.com/office/drawing/2014/main" id="{E10E76B1-89A2-422F-B34D-9AF41424CEA6}"/>
              </a:ext>
            </a:extLst>
          </p:cNvPr>
          <p:cNvSpPr txBox="1"/>
          <p:nvPr/>
        </p:nvSpPr>
        <p:spPr>
          <a:xfrm>
            <a:off x="2353534" y="1950302"/>
            <a:ext cx="2206304" cy="369332"/>
          </a:xfrm>
          <a:prstGeom prst="rect">
            <a:avLst/>
          </a:prstGeom>
          <a:noFill/>
        </p:spPr>
        <p:txBody>
          <a:bodyPr wrap="square" rtlCol="0">
            <a:spAutoFit/>
          </a:bodyPr>
          <a:lstStyle/>
          <a:p>
            <a:r>
              <a:rPr lang="en-US" altLang="zh-TW" dirty="0" err="1"/>
              <a:t>BiSeNet</a:t>
            </a:r>
            <a:r>
              <a:rPr lang="en-US" altLang="zh-TW" dirty="0"/>
              <a:t> [3]</a:t>
            </a:r>
            <a:endParaRPr lang="zh-TW" altLang="en-US" dirty="0"/>
          </a:p>
        </p:txBody>
      </p:sp>
      <p:sp>
        <p:nvSpPr>
          <p:cNvPr id="72" name="文字方塊 71">
            <a:extLst>
              <a:ext uri="{FF2B5EF4-FFF2-40B4-BE49-F238E27FC236}">
                <a16:creationId xmlns:a16="http://schemas.microsoft.com/office/drawing/2014/main" id="{E10E76B1-89A2-422F-B34D-9AF41424CEA6}"/>
              </a:ext>
            </a:extLst>
          </p:cNvPr>
          <p:cNvSpPr txBox="1"/>
          <p:nvPr/>
        </p:nvSpPr>
        <p:spPr>
          <a:xfrm>
            <a:off x="8109629" y="1987852"/>
            <a:ext cx="2206304" cy="369332"/>
          </a:xfrm>
          <a:prstGeom prst="rect">
            <a:avLst/>
          </a:prstGeom>
          <a:noFill/>
        </p:spPr>
        <p:txBody>
          <a:bodyPr wrap="square" rtlCol="0">
            <a:spAutoFit/>
          </a:bodyPr>
          <a:lstStyle/>
          <a:p>
            <a:r>
              <a:rPr lang="en-US" altLang="zh-TW" dirty="0" err="1"/>
              <a:t>DAFNet</a:t>
            </a:r>
            <a:r>
              <a:rPr lang="en-US" altLang="zh-TW" dirty="0"/>
              <a:t> (Ours)</a:t>
            </a:r>
            <a:endParaRPr lang="zh-TW" altLang="en-US" dirty="0"/>
          </a:p>
        </p:txBody>
      </p:sp>
      <p:sp>
        <p:nvSpPr>
          <p:cNvPr id="10" name="矩形 9"/>
          <p:cNvSpPr/>
          <p:nvPr/>
        </p:nvSpPr>
        <p:spPr>
          <a:xfrm>
            <a:off x="3122534" y="1082864"/>
            <a:ext cx="6096000" cy="738664"/>
          </a:xfrm>
          <a:prstGeom prst="rect">
            <a:avLst/>
          </a:prstGeom>
        </p:spPr>
        <p:txBody>
          <a:bodyPr>
            <a:spAutoFit/>
          </a:bodyPr>
          <a:lstStyle/>
          <a:p>
            <a:endParaRPr lang="en-US" altLang="zh-TW" dirty="0"/>
          </a:p>
          <a:p>
            <a:r>
              <a:rPr lang="en-US" altLang="zh-TW" sz="2400" dirty="0"/>
              <a:t>We propose our method based on </a:t>
            </a:r>
            <a:r>
              <a:rPr lang="en-US" altLang="zh-TW" sz="2400" dirty="0" err="1"/>
              <a:t>BiSeNet</a:t>
            </a:r>
            <a:r>
              <a:rPr lang="en-US" altLang="zh-TW" sz="2400" dirty="0"/>
              <a:t>.</a:t>
            </a:r>
            <a:endParaRPr lang="zh-TW" altLang="en-US" sz="2400" dirty="0"/>
          </a:p>
        </p:txBody>
      </p:sp>
      <p:pic>
        <p:nvPicPr>
          <p:cNvPr id="2" name="圖片 1">
            <a:extLst>
              <a:ext uri="{FF2B5EF4-FFF2-40B4-BE49-F238E27FC236}">
                <a16:creationId xmlns:a16="http://schemas.microsoft.com/office/drawing/2014/main" id="{E59CCF10-2407-47D7-AB4B-2ADE4DC7A57F}"/>
              </a:ext>
            </a:extLst>
          </p:cNvPr>
          <p:cNvPicPr>
            <a:picLocks noChangeAspect="1"/>
          </p:cNvPicPr>
          <p:nvPr/>
        </p:nvPicPr>
        <p:blipFill>
          <a:blip r:embed="rId9"/>
          <a:stretch>
            <a:fillRect/>
          </a:stretch>
        </p:blipFill>
        <p:spPr>
          <a:xfrm>
            <a:off x="5735528" y="2567794"/>
            <a:ext cx="5496546" cy="3965427"/>
          </a:xfrm>
          <a:prstGeom prst="rect">
            <a:avLst/>
          </a:prstGeom>
        </p:spPr>
      </p:pic>
    </p:spTree>
    <p:extLst>
      <p:ext uri="{BB962C8B-B14F-4D97-AF65-F5344CB8AC3E}">
        <p14:creationId xmlns:p14="http://schemas.microsoft.com/office/powerpoint/2010/main" val="1213870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資料庫圖表 6"/>
          <p:cNvGraphicFramePr/>
          <p:nvPr>
            <p:extLst>
              <p:ext uri="{D42A27DB-BD31-4B8C-83A1-F6EECF244321}">
                <p14:modId xmlns:p14="http://schemas.microsoft.com/office/powerpoint/2010/main" val="694102211"/>
              </p:ext>
            </p:extLst>
          </p:nvPr>
        </p:nvGraphicFramePr>
        <p:xfrm>
          <a:off x="504168" y="-32612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肘形接點 5"/>
          <p:cNvCxnSpPr/>
          <p:nvPr/>
        </p:nvCxnSpPr>
        <p:spPr>
          <a:xfrm rot="16200000" flipH="1">
            <a:off x="4960620" y="1487835"/>
            <a:ext cx="472440" cy="426720"/>
          </a:xfrm>
          <a:prstGeom prst="bentConnector3">
            <a:avLst>
              <a:gd name="adj1" fmla="val 98387"/>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p:txBody>
          <a:bodyPr/>
          <a:lstStyle/>
          <a:p>
            <a:r>
              <a:rPr lang="en-US" dirty="0"/>
              <a:t>16</a:t>
            </a:r>
          </a:p>
        </p:txBody>
      </p:sp>
      <p:grpSp>
        <p:nvGrpSpPr>
          <p:cNvPr id="106" name="群組 105"/>
          <p:cNvGrpSpPr/>
          <p:nvPr/>
        </p:nvGrpSpPr>
        <p:grpSpPr>
          <a:xfrm>
            <a:off x="5808213" y="2610570"/>
            <a:ext cx="5966279" cy="1656372"/>
            <a:chOff x="5984929" y="2452231"/>
            <a:chExt cx="5966279" cy="1656372"/>
          </a:xfrm>
        </p:grpSpPr>
        <p:sp>
          <p:nvSpPr>
            <p:cNvPr id="13" name="圓角矩形 12"/>
            <p:cNvSpPr/>
            <p:nvPr/>
          </p:nvSpPr>
          <p:spPr>
            <a:xfrm>
              <a:off x="5984929" y="2452231"/>
              <a:ext cx="5966279" cy="16483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7665073" y="3739271"/>
              <a:ext cx="2951018" cy="369332"/>
            </a:xfrm>
            <a:prstGeom prst="rect">
              <a:avLst/>
            </a:prstGeom>
            <a:noFill/>
          </p:spPr>
          <p:txBody>
            <a:bodyPr wrap="square" rtlCol="0">
              <a:spAutoFit/>
            </a:bodyPr>
            <a:lstStyle/>
            <a:p>
              <a:r>
                <a:rPr lang="en-US" altLang="zh-TW" dirty="0"/>
                <a:t>Dual Attention Block (DAB)</a:t>
              </a:r>
              <a:endParaRPr lang="zh-TW" altLang="en-US" dirty="0"/>
            </a:p>
          </p:txBody>
        </p:sp>
      </p:grpSp>
      <p:grpSp>
        <p:nvGrpSpPr>
          <p:cNvPr id="54" name="群組 53"/>
          <p:cNvGrpSpPr/>
          <p:nvPr/>
        </p:nvGrpSpPr>
        <p:grpSpPr>
          <a:xfrm>
            <a:off x="6153240" y="4612386"/>
            <a:ext cx="5398008" cy="1565503"/>
            <a:chOff x="6553200" y="4466447"/>
            <a:chExt cx="5398008" cy="1565503"/>
          </a:xfrm>
        </p:grpSpPr>
        <p:sp>
          <p:nvSpPr>
            <p:cNvPr id="52" name="圓角矩形 51"/>
            <p:cNvSpPr/>
            <p:nvPr/>
          </p:nvSpPr>
          <p:spPr>
            <a:xfrm>
              <a:off x="6553200" y="4466447"/>
              <a:ext cx="5398008" cy="153570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文字方塊 104"/>
            <p:cNvSpPr txBox="1"/>
            <p:nvPr/>
          </p:nvSpPr>
          <p:spPr>
            <a:xfrm>
              <a:off x="7554351" y="5662618"/>
              <a:ext cx="3813626" cy="369332"/>
            </a:xfrm>
            <a:prstGeom prst="rect">
              <a:avLst/>
            </a:prstGeom>
            <a:noFill/>
          </p:spPr>
          <p:txBody>
            <a:bodyPr wrap="square" rtlCol="0">
              <a:spAutoFit/>
            </a:bodyPr>
            <a:lstStyle/>
            <a:p>
              <a:r>
                <a:rPr lang="en-US" altLang="zh-TW" dirty="0"/>
                <a:t>Point-wise Attention Module in DAB</a:t>
              </a:r>
              <a:endParaRPr lang="zh-TW" altLang="zh-TW" dirty="0"/>
            </a:p>
          </p:txBody>
        </p:sp>
      </p:grpSp>
      <p:sp>
        <p:nvSpPr>
          <p:cNvPr id="14" name="橢圓 13">
            <a:extLst>
              <a:ext uri="{FF2B5EF4-FFF2-40B4-BE49-F238E27FC236}">
                <a16:creationId xmlns:a16="http://schemas.microsoft.com/office/drawing/2014/main" id="{A0501DA0-67C3-4ABD-8285-56FB42DEC291}"/>
              </a:ext>
            </a:extLst>
          </p:cNvPr>
          <p:cNvSpPr/>
          <p:nvPr/>
        </p:nvSpPr>
        <p:spPr>
          <a:xfrm>
            <a:off x="10256553" y="2182277"/>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a:t>
            </a:r>
            <a:endParaRPr lang="zh-TW" altLang="en-US" dirty="0"/>
          </a:p>
        </p:txBody>
      </p:sp>
      <p:sp>
        <p:nvSpPr>
          <p:cNvPr id="3" name="文字方塊 2">
            <a:extLst>
              <a:ext uri="{FF2B5EF4-FFF2-40B4-BE49-F238E27FC236}">
                <a16:creationId xmlns:a16="http://schemas.microsoft.com/office/drawing/2014/main" id="{4E381730-EA0E-4B16-9CA9-241ACA848472}"/>
              </a:ext>
            </a:extLst>
          </p:cNvPr>
          <p:cNvSpPr txBox="1"/>
          <p:nvPr/>
        </p:nvSpPr>
        <p:spPr>
          <a:xfrm>
            <a:off x="10526757" y="2106733"/>
            <a:ext cx="1518408" cy="369332"/>
          </a:xfrm>
          <a:prstGeom prst="rect">
            <a:avLst/>
          </a:prstGeom>
          <a:noFill/>
        </p:spPr>
        <p:txBody>
          <a:bodyPr wrap="square" rtlCol="0">
            <a:spAutoFit/>
          </a:bodyPr>
          <a:lstStyle/>
          <a:p>
            <a:r>
              <a:rPr lang="en-US" altLang="zh-TW" dirty="0"/>
              <a:t>concatenate</a:t>
            </a:r>
            <a:endParaRPr lang="zh-TW" altLang="en-US" dirty="0"/>
          </a:p>
        </p:txBody>
      </p:sp>
      <p:cxnSp>
        <p:nvCxnSpPr>
          <p:cNvPr id="32" name="直線接點 31"/>
          <p:cNvCxnSpPr/>
          <p:nvPr/>
        </p:nvCxnSpPr>
        <p:spPr>
          <a:xfrm flipH="1">
            <a:off x="6223586" y="3170797"/>
            <a:ext cx="930805" cy="1506554"/>
          </a:xfrm>
          <a:prstGeom prst="line">
            <a:avLst/>
          </a:prstGeom>
        </p:spPr>
        <p:style>
          <a:lnRef idx="1">
            <a:schemeClr val="dk1"/>
          </a:lnRef>
          <a:fillRef idx="0">
            <a:schemeClr val="dk1"/>
          </a:fillRef>
          <a:effectRef idx="0">
            <a:schemeClr val="dk1"/>
          </a:effectRef>
          <a:fontRef idx="minor">
            <a:schemeClr val="tx1"/>
          </a:fontRef>
        </p:style>
      </p:cxnSp>
      <p:cxnSp>
        <p:nvCxnSpPr>
          <p:cNvPr id="57" name="直線接點 56"/>
          <p:cNvCxnSpPr/>
          <p:nvPr/>
        </p:nvCxnSpPr>
        <p:spPr>
          <a:xfrm>
            <a:off x="8610600" y="3202160"/>
            <a:ext cx="2861733" cy="1466863"/>
          </a:xfrm>
          <a:prstGeom prst="line">
            <a:avLst/>
          </a:prstGeom>
        </p:spPr>
        <p:style>
          <a:lnRef idx="1">
            <a:schemeClr val="dk1"/>
          </a:lnRef>
          <a:fillRef idx="0">
            <a:schemeClr val="dk1"/>
          </a:fillRef>
          <a:effectRef idx="0">
            <a:schemeClr val="dk1"/>
          </a:effectRef>
          <a:fontRef idx="minor">
            <a:schemeClr val="tx1"/>
          </a:fontRef>
        </p:style>
      </p:cxnSp>
      <p:pic>
        <p:nvPicPr>
          <p:cNvPr id="85" name="圖片 84"/>
          <p:cNvPicPr>
            <a:picLocks noChangeAspect="1"/>
          </p:cNvPicPr>
          <p:nvPr/>
        </p:nvPicPr>
        <p:blipFill>
          <a:blip r:embed="rId7"/>
          <a:stretch>
            <a:fillRect/>
          </a:stretch>
        </p:blipFill>
        <p:spPr>
          <a:xfrm>
            <a:off x="5936852" y="2744953"/>
            <a:ext cx="5725933" cy="1225990"/>
          </a:xfrm>
          <a:prstGeom prst="rect">
            <a:avLst/>
          </a:prstGeom>
        </p:spPr>
      </p:pic>
      <p:pic>
        <p:nvPicPr>
          <p:cNvPr id="86" name="圖片 85"/>
          <p:cNvPicPr>
            <a:picLocks noChangeAspect="1"/>
          </p:cNvPicPr>
          <p:nvPr/>
        </p:nvPicPr>
        <p:blipFill>
          <a:blip r:embed="rId8"/>
          <a:stretch>
            <a:fillRect/>
          </a:stretch>
        </p:blipFill>
        <p:spPr>
          <a:xfrm>
            <a:off x="6451367" y="4809057"/>
            <a:ext cx="4859761" cy="1082694"/>
          </a:xfrm>
          <a:prstGeom prst="rect">
            <a:avLst/>
          </a:prstGeom>
        </p:spPr>
      </p:pic>
      <p:pic>
        <p:nvPicPr>
          <p:cNvPr id="87" name="圖片 86"/>
          <p:cNvPicPr>
            <a:picLocks noChangeAspect="1"/>
          </p:cNvPicPr>
          <p:nvPr/>
        </p:nvPicPr>
        <p:blipFill>
          <a:blip r:embed="rId9"/>
          <a:stretch>
            <a:fillRect/>
          </a:stretch>
        </p:blipFill>
        <p:spPr>
          <a:xfrm>
            <a:off x="217625" y="2610570"/>
            <a:ext cx="5703802" cy="3441949"/>
          </a:xfrm>
          <a:prstGeom prst="rect">
            <a:avLst/>
          </a:prstGeom>
        </p:spPr>
      </p:pic>
      <p:sp>
        <p:nvSpPr>
          <p:cNvPr id="91" name="矩形 90">
            <a:extLst>
              <a:ext uri="{FF2B5EF4-FFF2-40B4-BE49-F238E27FC236}">
                <a16:creationId xmlns:a16="http://schemas.microsoft.com/office/drawing/2014/main" id="{AC6BA915-DC51-4A5C-9DBF-4970A3355D25}"/>
              </a:ext>
            </a:extLst>
          </p:cNvPr>
          <p:cNvSpPr/>
          <p:nvPr/>
        </p:nvSpPr>
        <p:spPr>
          <a:xfrm>
            <a:off x="3640665" y="5043190"/>
            <a:ext cx="730154" cy="55327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74645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r>
              <a:rPr lang="en-US" dirty="0"/>
              <a:t>17</a:t>
            </a:r>
          </a:p>
        </p:txBody>
      </p:sp>
      <p:grpSp>
        <p:nvGrpSpPr>
          <p:cNvPr id="8" name="群組 7"/>
          <p:cNvGrpSpPr/>
          <p:nvPr/>
        </p:nvGrpSpPr>
        <p:grpSpPr>
          <a:xfrm>
            <a:off x="2059964" y="1528998"/>
            <a:ext cx="5966279" cy="1656372"/>
            <a:chOff x="5984929" y="2452231"/>
            <a:chExt cx="5966279" cy="1656372"/>
          </a:xfrm>
        </p:grpSpPr>
        <p:sp>
          <p:nvSpPr>
            <p:cNvPr id="9" name="圓角矩形 8"/>
            <p:cNvSpPr/>
            <p:nvPr/>
          </p:nvSpPr>
          <p:spPr>
            <a:xfrm>
              <a:off x="5984929" y="2452231"/>
              <a:ext cx="5966279" cy="164836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7665073" y="3739271"/>
              <a:ext cx="2951018" cy="369332"/>
            </a:xfrm>
            <a:prstGeom prst="rect">
              <a:avLst/>
            </a:prstGeom>
            <a:noFill/>
          </p:spPr>
          <p:txBody>
            <a:bodyPr wrap="square" rtlCol="0">
              <a:spAutoFit/>
            </a:bodyPr>
            <a:lstStyle/>
            <a:p>
              <a:r>
                <a:rPr lang="en-US" altLang="zh-TW" dirty="0"/>
                <a:t>Dual Attention Block (DAB)</a:t>
              </a:r>
              <a:endParaRPr lang="zh-TW" altLang="en-US" dirty="0"/>
            </a:p>
          </p:txBody>
        </p:sp>
      </p:grpSp>
      <p:grpSp>
        <p:nvGrpSpPr>
          <p:cNvPr id="18" name="群組 17"/>
          <p:cNvGrpSpPr/>
          <p:nvPr/>
        </p:nvGrpSpPr>
        <p:grpSpPr>
          <a:xfrm>
            <a:off x="615609" y="3717827"/>
            <a:ext cx="10459503" cy="2257147"/>
            <a:chOff x="-1475155" y="7107085"/>
            <a:chExt cx="10979373" cy="2457650"/>
          </a:xfrm>
        </p:grpSpPr>
        <p:sp>
          <p:nvSpPr>
            <p:cNvPr id="12" name="圓角矩形 11"/>
            <p:cNvSpPr/>
            <p:nvPr/>
          </p:nvSpPr>
          <p:spPr>
            <a:xfrm>
              <a:off x="-1475155" y="7107085"/>
              <a:ext cx="10979373" cy="2424842"/>
            </a:xfrm>
            <a:prstGeom prst="roundRect">
              <a:avLst/>
            </a:prstGeom>
            <a:solidFill>
              <a:srgbClr val="E789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2090596" y="9162595"/>
              <a:ext cx="4343394" cy="402140"/>
            </a:xfrm>
            <a:prstGeom prst="rect">
              <a:avLst/>
            </a:prstGeom>
          </p:spPr>
          <p:txBody>
            <a:bodyPr wrap="none">
              <a:spAutoFit/>
            </a:bodyPr>
            <a:lstStyle/>
            <a:p>
              <a:r>
                <a:rPr lang="en-US" altLang="zh-TW" dirty="0"/>
                <a:t>Channel-wise Attention Module in DAB</a:t>
              </a:r>
              <a:endParaRPr lang="zh-TW" altLang="zh-TW" dirty="0"/>
            </a:p>
          </p:txBody>
        </p:sp>
      </p:grpSp>
      <p:sp>
        <p:nvSpPr>
          <p:cNvPr id="14" name="橢圓 13">
            <a:extLst>
              <a:ext uri="{FF2B5EF4-FFF2-40B4-BE49-F238E27FC236}">
                <a16:creationId xmlns:a16="http://schemas.microsoft.com/office/drawing/2014/main" id="{E49AC9CB-E8B5-4C33-87C7-22951FCD80F3}"/>
              </a:ext>
            </a:extLst>
          </p:cNvPr>
          <p:cNvSpPr/>
          <p:nvPr/>
        </p:nvSpPr>
        <p:spPr>
          <a:xfrm>
            <a:off x="8371270" y="2340858"/>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a:t>
            </a:r>
            <a:endParaRPr lang="zh-TW" altLang="en-US" dirty="0"/>
          </a:p>
        </p:txBody>
      </p:sp>
      <p:sp>
        <p:nvSpPr>
          <p:cNvPr id="15" name="橢圓 14">
            <a:extLst>
              <a:ext uri="{FF2B5EF4-FFF2-40B4-BE49-F238E27FC236}">
                <a16:creationId xmlns:a16="http://schemas.microsoft.com/office/drawing/2014/main" id="{CF2ACA44-D355-46A9-B8FE-45BDF388FB6A}"/>
              </a:ext>
            </a:extLst>
          </p:cNvPr>
          <p:cNvSpPr/>
          <p:nvPr/>
        </p:nvSpPr>
        <p:spPr>
          <a:xfrm>
            <a:off x="8371275" y="2801536"/>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X</a:t>
            </a:r>
            <a:endParaRPr lang="zh-TW" altLang="en-US" dirty="0"/>
          </a:p>
        </p:txBody>
      </p:sp>
      <p:sp>
        <p:nvSpPr>
          <p:cNvPr id="16" name="文字方塊 15">
            <a:extLst>
              <a:ext uri="{FF2B5EF4-FFF2-40B4-BE49-F238E27FC236}">
                <a16:creationId xmlns:a16="http://schemas.microsoft.com/office/drawing/2014/main" id="{34654BC6-F96B-420F-BE37-E5592F2C530F}"/>
              </a:ext>
            </a:extLst>
          </p:cNvPr>
          <p:cNvSpPr txBox="1"/>
          <p:nvPr/>
        </p:nvSpPr>
        <p:spPr>
          <a:xfrm>
            <a:off x="8634934" y="2282566"/>
            <a:ext cx="1518408" cy="369332"/>
          </a:xfrm>
          <a:prstGeom prst="rect">
            <a:avLst/>
          </a:prstGeom>
          <a:noFill/>
        </p:spPr>
        <p:txBody>
          <a:bodyPr wrap="square" rtlCol="0">
            <a:spAutoFit/>
          </a:bodyPr>
          <a:lstStyle/>
          <a:p>
            <a:r>
              <a:rPr lang="en-US" altLang="zh-TW" dirty="0"/>
              <a:t>concatenate</a:t>
            </a:r>
            <a:endParaRPr lang="zh-TW" altLang="en-US" dirty="0"/>
          </a:p>
        </p:txBody>
      </p:sp>
      <p:sp>
        <p:nvSpPr>
          <p:cNvPr id="19" name="文字方塊 18">
            <a:extLst>
              <a:ext uri="{FF2B5EF4-FFF2-40B4-BE49-F238E27FC236}">
                <a16:creationId xmlns:a16="http://schemas.microsoft.com/office/drawing/2014/main" id="{0D25843A-1D7E-49EA-B5BE-5903D31C1E9A}"/>
              </a:ext>
            </a:extLst>
          </p:cNvPr>
          <p:cNvSpPr txBox="1"/>
          <p:nvPr/>
        </p:nvSpPr>
        <p:spPr>
          <a:xfrm>
            <a:off x="8628676" y="2733948"/>
            <a:ext cx="3206663" cy="369332"/>
          </a:xfrm>
          <a:prstGeom prst="rect">
            <a:avLst/>
          </a:prstGeom>
          <a:noFill/>
        </p:spPr>
        <p:txBody>
          <a:bodyPr wrap="square" rtlCol="0">
            <a:spAutoFit/>
          </a:bodyPr>
          <a:lstStyle/>
          <a:p>
            <a:r>
              <a:rPr lang="en-US" altLang="zh-TW" dirty="0"/>
              <a:t>channel-wise multiplication</a:t>
            </a:r>
            <a:endParaRPr lang="zh-TW" altLang="en-US" dirty="0"/>
          </a:p>
        </p:txBody>
      </p:sp>
      <p:sp>
        <p:nvSpPr>
          <p:cNvPr id="20" name="橢圓 19">
            <a:extLst>
              <a:ext uri="{FF2B5EF4-FFF2-40B4-BE49-F238E27FC236}">
                <a16:creationId xmlns:a16="http://schemas.microsoft.com/office/drawing/2014/main" id="{2D7A84A0-D230-4845-B7EC-76075C4225FC}"/>
              </a:ext>
            </a:extLst>
          </p:cNvPr>
          <p:cNvSpPr/>
          <p:nvPr/>
        </p:nvSpPr>
        <p:spPr>
          <a:xfrm>
            <a:off x="8371273" y="3260438"/>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a:t>
            </a:r>
            <a:endParaRPr lang="zh-TW" altLang="en-US" dirty="0"/>
          </a:p>
        </p:txBody>
      </p:sp>
      <p:sp>
        <p:nvSpPr>
          <p:cNvPr id="21" name="文字方塊 20">
            <a:extLst>
              <a:ext uri="{FF2B5EF4-FFF2-40B4-BE49-F238E27FC236}">
                <a16:creationId xmlns:a16="http://schemas.microsoft.com/office/drawing/2014/main" id="{DEDBC0F2-36AC-4881-958C-B4CD0F7E295D}"/>
              </a:ext>
            </a:extLst>
          </p:cNvPr>
          <p:cNvSpPr txBox="1"/>
          <p:nvPr/>
        </p:nvSpPr>
        <p:spPr>
          <a:xfrm>
            <a:off x="8634934" y="3184842"/>
            <a:ext cx="2676194" cy="369332"/>
          </a:xfrm>
          <a:prstGeom prst="rect">
            <a:avLst/>
          </a:prstGeom>
          <a:noFill/>
        </p:spPr>
        <p:txBody>
          <a:bodyPr wrap="square" rtlCol="0">
            <a:spAutoFit/>
          </a:bodyPr>
          <a:lstStyle/>
          <a:p>
            <a:r>
              <a:rPr lang="en-US" altLang="zh-TW" dirty="0"/>
              <a:t>pixel-wise addition</a:t>
            </a:r>
            <a:endParaRPr lang="zh-TW" altLang="en-US" dirty="0"/>
          </a:p>
        </p:txBody>
      </p:sp>
      <p:cxnSp>
        <p:nvCxnSpPr>
          <p:cNvPr id="6" name="直線接點 5"/>
          <p:cNvCxnSpPr/>
          <p:nvPr/>
        </p:nvCxnSpPr>
        <p:spPr>
          <a:xfrm flipH="1">
            <a:off x="813851" y="2746451"/>
            <a:ext cx="2633134" cy="1006073"/>
          </a:xfrm>
          <a:prstGeom prst="line">
            <a:avLst/>
          </a:prstGeom>
        </p:spPr>
        <p:style>
          <a:lnRef idx="1">
            <a:schemeClr val="dk1"/>
          </a:lnRef>
          <a:fillRef idx="0">
            <a:schemeClr val="dk1"/>
          </a:fillRef>
          <a:effectRef idx="0">
            <a:schemeClr val="dk1"/>
          </a:effectRef>
          <a:fontRef idx="minor">
            <a:schemeClr val="tx1"/>
          </a:fontRef>
        </p:style>
      </p:cxnSp>
      <p:cxnSp>
        <p:nvCxnSpPr>
          <p:cNvPr id="13" name="直線接點 12"/>
          <p:cNvCxnSpPr/>
          <p:nvPr/>
        </p:nvCxnSpPr>
        <p:spPr>
          <a:xfrm>
            <a:off x="4860917" y="2746451"/>
            <a:ext cx="5909734" cy="971377"/>
          </a:xfrm>
          <a:prstGeom prst="line">
            <a:avLst/>
          </a:prstGeom>
        </p:spPr>
        <p:style>
          <a:lnRef idx="1">
            <a:schemeClr val="dk1"/>
          </a:lnRef>
          <a:fillRef idx="0">
            <a:schemeClr val="dk1"/>
          </a:fillRef>
          <a:effectRef idx="0">
            <a:schemeClr val="dk1"/>
          </a:effectRef>
          <a:fontRef idx="minor">
            <a:schemeClr val="tx1"/>
          </a:fontRef>
        </p:style>
      </p:cxnSp>
      <p:pic>
        <p:nvPicPr>
          <p:cNvPr id="52" name="圖片 51"/>
          <p:cNvPicPr>
            <a:picLocks noChangeAspect="1"/>
          </p:cNvPicPr>
          <p:nvPr/>
        </p:nvPicPr>
        <p:blipFill>
          <a:blip r:embed="rId2"/>
          <a:stretch>
            <a:fillRect/>
          </a:stretch>
        </p:blipFill>
        <p:spPr>
          <a:xfrm>
            <a:off x="2218324" y="1639232"/>
            <a:ext cx="5726578" cy="1226128"/>
          </a:xfrm>
          <a:prstGeom prst="rect">
            <a:avLst/>
          </a:prstGeom>
        </p:spPr>
      </p:pic>
      <p:pic>
        <p:nvPicPr>
          <p:cNvPr id="53" name="圖片 52"/>
          <p:cNvPicPr>
            <a:picLocks noChangeAspect="1"/>
          </p:cNvPicPr>
          <p:nvPr/>
        </p:nvPicPr>
        <p:blipFill>
          <a:blip r:embed="rId3"/>
          <a:stretch>
            <a:fillRect/>
          </a:stretch>
        </p:blipFill>
        <p:spPr>
          <a:xfrm>
            <a:off x="1171727" y="3893465"/>
            <a:ext cx="9531752" cy="1771986"/>
          </a:xfrm>
          <a:prstGeom prst="rect">
            <a:avLst/>
          </a:prstGeom>
        </p:spPr>
      </p:pic>
      <p:sp>
        <p:nvSpPr>
          <p:cNvPr id="55" name="矩形 54"/>
          <p:cNvSpPr/>
          <p:nvPr/>
        </p:nvSpPr>
        <p:spPr>
          <a:xfrm>
            <a:off x="2851493" y="150770"/>
            <a:ext cx="7380514" cy="738664"/>
          </a:xfrm>
          <a:prstGeom prst="rect">
            <a:avLst/>
          </a:prstGeom>
        </p:spPr>
        <p:txBody>
          <a:bodyPr wrap="square">
            <a:spAutoFit/>
          </a:bodyPr>
          <a:lstStyle/>
          <a:p>
            <a:endParaRPr lang="en-US" altLang="zh-TW" dirty="0"/>
          </a:p>
          <a:p>
            <a:r>
              <a:rPr lang="en-US" altLang="zh-TW" sz="2400" dirty="0"/>
              <a:t>The details of Channel-wise Attention Block in DAB</a:t>
            </a:r>
            <a:endParaRPr lang="zh-TW" altLang="en-US" sz="2400" dirty="0"/>
          </a:p>
        </p:txBody>
      </p:sp>
    </p:spTree>
    <p:extLst>
      <p:ext uri="{BB962C8B-B14F-4D97-AF65-F5344CB8AC3E}">
        <p14:creationId xmlns:p14="http://schemas.microsoft.com/office/powerpoint/2010/main" val="3091374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r>
              <a:rPr lang="en-US" dirty="0"/>
              <a:t>18</a:t>
            </a:r>
          </a:p>
        </p:txBody>
      </p:sp>
      <p:grpSp>
        <p:nvGrpSpPr>
          <p:cNvPr id="55" name="群組 54"/>
          <p:cNvGrpSpPr/>
          <p:nvPr/>
        </p:nvGrpSpPr>
        <p:grpSpPr>
          <a:xfrm>
            <a:off x="120396" y="2463231"/>
            <a:ext cx="11951208" cy="3577827"/>
            <a:chOff x="2576945" y="-1153988"/>
            <a:chExt cx="12019223" cy="3510960"/>
          </a:xfrm>
        </p:grpSpPr>
        <p:sp>
          <p:nvSpPr>
            <p:cNvPr id="53" name="圓角矩形 52"/>
            <p:cNvSpPr/>
            <p:nvPr/>
          </p:nvSpPr>
          <p:spPr>
            <a:xfrm>
              <a:off x="2576945" y="-1153988"/>
              <a:ext cx="12019223" cy="3510960"/>
            </a:xfrm>
            <a:prstGeom prst="roundRect">
              <a:avLst/>
            </a:prstGeom>
            <a:solidFill>
              <a:srgbClr val="CFE0B8"/>
            </a:solidFill>
            <a:ln w="63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8" name="矩形 7"/>
            <p:cNvSpPr/>
            <p:nvPr/>
          </p:nvSpPr>
          <p:spPr>
            <a:xfrm>
              <a:off x="6945222" y="1966300"/>
              <a:ext cx="3862151" cy="373816"/>
            </a:xfrm>
            <a:prstGeom prst="rect">
              <a:avLst/>
            </a:prstGeom>
          </p:spPr>
          <p:txBody>
            <a:bodyPr wrap="square">
              <a:spAutoFit/>
            </a:bodyPr>
            <a:lstStyle/>
            <a:p>
              <a:r>
                <a:rPr lang="en-US" altLang="zh-TW" dirty="0"/>
                <a:t>Asymmetric Fusion Non-local Block</a:t>
              </a:r>
              <a:endParaRPr lang="zh-TW" altLang="zh-TW" dirty="0"/>
            </a:p>
          </p:txBody>
        </p:sp>
      </p:grpSp>
      <p:grpSp>
        <p:nvGrpSpPr>
          <p:cNvPr id="48" name="群組 47"/>
          <p:cNvGrpSpPr/>
          <p:nvPr/>
        </p:nvGrpSpPr>
        <p:grpSpPr>
          <a:xfrm>
            <a:off x="3613328" y="611763"/>
            <a:ext cx="5398008" cy="1565503"/>
            <a:chOff x="6553200" y="4466447"/>
            <a:chExt cx="5398008" cy="1565503"/>
          </a:xfrm>
        </p:grpSpPr>
        <p:sp>
          <p:nvSpPr>
            <p:cNvPr id="49" name="圓角矩形 48"/>
            <p:cNvSpPr/>
            <p:nvPr/>
          </p:nvSpPr>
          <p:spPr>
            <a:xfrm>
              <a:off x="6553200" y="4466447"/>
              <a:ext cx="5398008" cy="153570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0" name="圖片 49"/>
            <p:cNvPicPr>
              <a:picLocks noChangeAspect="1"/>
            </p:cNvPicPr>
            <p:nvPr/>
          </p:nvPicPr>
          <p:blipFill>
            <a:blip r:embed="rId2"/>
            <a:stretch>
              <a:fillRect/>
            </a:stretch>
          </p:blipFill>
          <p:spPr>
            <a:xfrm>
              <a:off x="6927272" y="4647775"/>
              <a:ext cx="4676233" cy="1041806"/>
            </a:xfrm>
            <a:prstGeom prst="rect">
              <a:avLst/>
            </a:prstGeom>
          </p:spPr>
        </p:pic>
        <p:sp>
          <p:nvSpPr>
            <p:cNvPr id="51" name="文字方塊 50"/>
            <p:cNvSpPr txBox="1"/>
            <p:nvPr/>
          </p:nvSpPr>
          <p:spPr>
            <a:xfrm>
              <a:off x="7554351" y="5662618"/>
              <a:ext cx="3813626" cy="369332"/>
            </a:xfrm>
            <a:prstGeom prst="rect">
              <a:avLst/>
            </a:prstGeom>
            <a:noFill/>
          </p:spPr>
          <p:txBody>
            <a:bodyPr wrap="square" rtlCol="0">
              <a:spAutoFit/>
            </a:bodyPr>
            <a:lstStyle/>
            <a:p>
              <a:r>
                <a:rPr lang="en-US" altLang="zh-TW" dirty="0"/>
                <a:t>Point-wise Attention Module in DAB</a:t>
              </a:r>
              <a:endParaRPr lang="zh-TW" altLang="zh-TW" dirty="0"/>
            </a:p>
          </p:txBody>
        </p:sp>
      </p:grpSp>
      <p:sp>
        <p:nvSpPr>
          <p:cNvPr id="11" name="橢圓 10">
            <a:extLst>
              <a:ext uri="{FF2B5EF4-FFF2-40B4-BE49-F238E27FC236}">
                <a16:creationId xmlns:a16="http://schemas.microsoft.com/office/drawing/2014/main" id="{D860988E-A2F0-44C6-8DF6-54DF2C7BF12D}"/>
              </a:ext>
            </a:extLst>
          </p:cNvPr>
          <p:cNvSpPr/>
          <p:nvPr/>
        </p:nvSpPr>
        <p:spPr>
          <a:xfrm>
            <a:off x="9177876" y="1621301"/>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a:t>
            </a:r>
            <a:endParaRPr lang="zh-TW" altLang="en-US" dirty="0"/>
          </a:p>
        </p:txBody>
      </p:sp>
      <p:sp>
        <p:nvSpPr>
          <p:cNvPr id="12" name="橢圓 11">
            <a:extLst>
              <a:ext uri="{FF2B5EF4-FFF2-40B4-BE49-F238E27FC236}">
                <a16:creationId xmlns:a16="http://schemas.microsoft.com/office/drawing/2014/main" id="{38B778B9-78F9-4600-9300-E563DE6F6257}"/>
              </a:ext>
            </a:extLst>
          </p:cNvPr>
          <p:cNvSpPr/>
          <p:nvPr/>
        </p:nvSpPr>
        <p:spPr>
          <a:xfrm>
            <a:off x="9173935" y="2039713"/>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X</a:t>
            </a:r>
            <a:endParaRPr lang="zh-TW" altLang="en-US" dirty="0"/>
          </a:p>
        </p:txBody>
      </p:sp>
      <p:sp>
        <p:nvSpPr>
          <p:cNvPr id="14" name="文字方塊 13">
            <a:extLst>
              <a:ext uri="{FF2B5EF4-FFF2-40B4-BE49-F238E27FC236}">
                <a16:creationId xmlns:a16="http://schemas.microsoft.com/office/drawing/2014/main" id="{DD71959B-F809-4A54-A272-BBBE674C22B6}"/>
              </a:ext>
            </a:extLst>
          </p:cNvPr>
          <p:cNvSpPr txBox="1"/>
          <p:nvPr/>
        </p:nvSpPr>
        <p:spPr>
          <a:xfrm>
            <a:off x="9431098" y="1563814"/>
            <a:ext cx="1518408" cy="369332"/>
          </a:xfrm>
          <a:prstGeom prst="rect">
            <a:avLst/>
          </a:prstGeom>
          <a:noFill/>
        </p:spPr>
        <p:txBody>
          <a:bodyPr wrap="square" rtlCol="0">
            <a:spAutoFit/>
          </a:bodyPr>
          <a:lstStyle/>
          <a:p>
            <a:r>
              <a:rPr lang="en-US" altLang="zh-TW" dirty="0"/>
              <a:t>concatenate</a:t>
            </a:r>
            <a:endParaRPr lang="zh-TW" altLang="en-US" dirty="0"/>
          </a:p>
        </p:txBody>
      </p:sp>
      <p:sp>
        <p:nvSpPr>
          <p:cNvPr id="15" name="文字方塊 14">
            <a:extLst>
              <a:ext uri="{FF2B5EF4-FFF2-40B4-BE49-F238E27FC236}">
                <a16:creationId xmlns:a16="http://schemas.microsoft.com/office/drawing/2014/main" id="{024CAD08-DFC3-4D32-986A-34896BE0BCA0}"/>
              </a:ext>
            </a:extLst>
          </p:cNvPr>
          <p:cNvSpPr txBox="1"/>
          <p:nvPr/>
        </p:nvSpPr>
        <p:spPr>
          <a:xfrm>
            <a:off x="9431098" y="1992600"/>
            <a:ext cx="2676194" cy="369332"/>
          </a:xfrm>
          <a:prstGeom prst="rect">
            <a:avLst/>
          </a:prstGeom>
          <a:noFill/>
        </p:spPr>
        <p:txBody>
          <a:bodyPr wrap="square" rtlCol="0">
            <a:spAutoFit/>
          </a:bodyPr>
          <a:lstStyle/>
          <a:p>
            <a:r>
              <a:rPr lang="en-US" altLang="zh-TW" dirty="0"/>
              <a:t>matrix multiplication</a:t>
            </a:r>
            <a:endParaRPr lang="zh-TW" altLang="en-US" dirty="0"/>
          </a:p>
        </p:txBody>
      </p:sp>
      <p:sp>
        <p:nvSpPr>
          <p:cNvPr id="16" name="矩形 15">
            <a:extLst>
              <a:ext uri="{FF2B5EF4-FFF2-40B4-BE49-F238E27FC236}">
                <a16:creationId xmlns:a16="http://schemas.microsoft.com/office/drawing/2014/main" id="{AC6BA915-DC51-4A5C-9DBF-4970A3355D25}"/>
              </a:ext>
            </a:extLst>
          </p:cNvPr>
          <p:cNvSpPr/>
          <p:nvPr/>
        </p:nvSpPr>
        <p:spPr>
          <a:xfrm>
            <a:off x="2818700" y="2653704"/>
            <a:ext cx="1645254" cy="170057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CA9C7CE5-4AFA-472F-ADFA-949923701F6F}"/>
                  </a:ext>
                </a:extLst>
              </p:cNvPr>
              <p:cNvSpPr txBox="1"/>
              <p:nvPr/>
            </p:nvSpPr>
            <p:spPr>
              <a:xfrm>
                <a:off x="131170" y="1099039"/>
                <a:ext cx="3323499" cy="929550"/>
              </a:xfrm>
              <a:prstGeom prst="rect">
                <a:avLst/>
              </a:prstGeom>
              <a:noFill/>
              <a:ln>
                <a:solidFill>
                  <a:schemeClr val="tx1"/>
                </a:solidFill>
              </a:ln>
            </p:spPr>
            <p:txBody>
              <a:bodyPr wrap="square" rtlCol="0">
                <a:spAutoFit/>
              </a:bodyPr>
              <a:lstStyle/>
              <a:p>
                <a14:m>
                  <m:oMath xmlns:m="http://schemas.openxmlformats.org/officeDocument/2006/math">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𝑂</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𝐶</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m:t>
                    </m:r>
                  </m:oMath>
                </a14:m>
                <a:r>
                  <a:rPr lang="en-US" altLang="zh-TW" kern="0" dirty="0">
                    <a:effectLst/>
                    <a:ea typeface="新細明體" panose="02020500000000000000" pitchFamily="18" charset="-120"/>
                  </a:rPr>
                  <a:t> time complexity</a:t>
                </a:r>
                <a:endParaRPr lang="en-US" altLang="zh-TW" kern="0" dirty="0">
                  <a:ea typeface="新細明體" panose="02020500000000000000" pitchFamily="18" charset="-120"/>
                </a:endParaRPr>
              </a:p>
              <a:p>
                <a14:m>
                  <m:oMath xmlns:m="http://schemas.openxmlformats.org/officeDocument/2006/math">
                    <m:r>
                      <a:rPr lang="en-US" altLang="zh-TW" b="0" i="1" kern="0" smtClean="0">
                        <a:effectLst/>
                        <a:latin typeface="Cambria Math" panose="02040503050406030204" pitchFamily="18" charset="0"/>
                        <a:ea typeface="新細明體" panose="02020500000000000000" pitchFamily="18" charset="-120"/>
                        <a:cs typeface="Times New Roman" panose="02020603050405020304" pitchFamily="18" charset="0"/>
                      </a:rPr>
                      <m:t>𝑁</m:t>
                    </m:r>
                  </m:oMath>
                </a14:m>
                <a:r>
                  <a:rPr lang="en-US" altLang="zh-TW" kern="0" dirty="0">
                    <a:solidFill>
                      <a:prstClr val="black"/>
                    </a:solidFill>
                    <a:ea typeface="Times New Roman" panose="02020603050405020304" pitchFamily="18" charset="0"/>
                  </a:rPr>
                  <a:t>=</a:t>
                </a:r>
                <a:r>
                  <a:rPr lang="en-US" altLang="zh-TW" kern="0" dirty="0">
                    <a:ea typeface="新細明體" panose="02020500000000000000" pitchFamily="18" charset="-120"/>
                    <a:cs typeface="Times New Roman" panose="02020603050405020304" pitchFamily="18" charset="0"/>
                  </a:rPr>
                  <a:t> </a:t>
                </a:r>
                <a14:m>
                  <m:oMath xmlns:m="http://schemas.openxmlformats.org/officeDocument/2006/math">
                    <m:r>
                      <m:rPr>
                        <m:sty m:val="p"/>
                      </m:rPr>
                      <a:rPr lang="en-US" altLang="zh-TW" b="0" i="0" kern="0" smtClean="0">
                        <a:latin typeface="Cambria Math" panose="02040503050406030204" pitchFamily="18" charset="0"/>
                        <a:ea typeface="新細明體" panose="02020500000000000000" pitchFamily="18" charset="-120"/>
                        <a:cs typeface="Times New Roman" panose="02020603050405020304" pitchFamily="18" charset="0"/>
                      </a:rPr>
                      <m:t>H</m:t>
                    </m:r>
                    <m:r>
                      <a:rPr lang="en-US" altLang="zh-TW" i="1" kern="0">
                        <a:latin typeface="Cambria Math" panose="02040503050406030204" pitchFamily="18" charset="0"/>
                        <a:ea typeface="新細明體" panose="02020500000000000000" pitchFamily="18" charset="-120"/>
                        <a:cs typeface="Times New Roman" panose="02020603050405020304" pitchFamily="18" charset="0"/>
                      </a:rPr>
                      <m:t>×</m:t>
                    </m:r>
                    <m:r>
                      <a:rPr lang="en-US" altLang="zh-TW" b="0" i="1" kern="0" smtClean="0">
                        <a:latin typeface="Cambria Math" panose="02040503050406030204" pitchFamily="18" charset="0"/>
                        <a:ea typeface="新細明體" panose="02020500000000000000" pitchFamily="18" charset="-120"/>
                        <a:cs typeface="Times New Roman" panose="02020603050405020304" pitchFamily="18" charset="0"/>
                      </a:rPr>
                      <m:t>𝑊</m:t>
                    </m:r>
                  </m:oMath>
                </a14:m>
                <a:r>
                  <a:rPr lang="en-US" altLang="zh-TW" kern="0" dirty="0">
                    <a:effectLst/>
                    <a:ea typeface="新細明體" panose="02020500000000000000" pitchFamily="18" charset="-120"/>
                  </a:rPr>
                  <a:t> (~2000)</a:t>
                </a:r>
              </a:p>
              <a:p>
                <a14:m>
                  <m:oMath xmlns:m="http://schemas.openxmlformats.org/officeDocument/2006/math">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b="0" i="0" kern="0" smtClean="0">
                        <a:effectLst/>
                        <a:latin typeface="Cambria Math" panose="02040503050406030204" pitchFamily="18" charset="0"/>
                        <a:ea typeface="新細明體" panose="02020500000000000000" pitchFamily="18" charset="-120"/>
                        <a:cs typeface="Times New Roman" panose="02020603050405020304" pitchFamily="18" charset="0"/>
                      </a:rPr>
                      <m:t> </m:t>
                    </m:r>
                  </m:oMath>
                </a14:m>
                <a:r>
                  <a:rPr lang="en-US" altLang="zh-TW" kern="0" dirty="0">
                    <a:ea typeface="Times New Roman" panose="02020603050405020304" pitchFamily="18" charset="0"/>
                  </a:rPr>
                  <a:t>= </a:t>
                </a:r>
                <a14:m>
                  <m:oMath xmlns:m="http://schemas.openxmlformats.org/officeDocument/2006/math">
                    <m:sSup>
                      <m:sSupPr>
                        <m:ctrlPr>
                          <a:rPr lang="zh-TW" altLang="zh-TW" i="1">
                            <a:effectLst/>
                            <a:latin typeface="Cambria Math" panose="02040503050406030204" pitchFamily="18" charset="0"/>
                            <a:ea typeface="Cambria Math" panose="02040503050406030204" pitchFamily="18" charset="0"/>
                          </a:rPr>
                        </m:ctrlPr>
                      </m:sSupPr>
                      <m:e>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1</m:t>
                        </m:r>
                      </m:e>
                      <m: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2</m:t>
                        </m:r>
                      </m:sup>
                    </m:s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rPr>
                        </m:ctrlPr>
                      </m:sSupPr>
                      <m:e>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3</m:t>
                        </m:r>
                      </m:e>
                      <m: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2</m:t>
                        </m:r>
                      </m:sup>
                    </m:s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rPr>
                        </m:ctrlPr>
                      </m:sSupPr>
                      <m:e>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6</m:t>
                        </m:r>
                      </m:e>
                      <m: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2</m:t>
                        </m:r>
                      </m:sup>
                    </m:s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rPr>
                        </m:ctrlPr>
                      </m:sSupPr>
                      <m:e>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8</m:t>
                        </m:r>
                      </m:e>
                      <m: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2</m:t>
                        </m:r>
                      </m:sup>
                    </m:sSup>
                  </m:oMath>
                </a14:m>
                <a:endParaRPr lang="zh-TW" altLang="en-US" dirty="0"/>
              </a:p>
            </p:txBody>
          </p:sp>
        </mc:Choice>
        <mc:Fallback xmlns="">
          <p:sp>
            <p:nvSpPr>
              <p:cNvPr id="17" name="文字方塊 16">
                <a:extLst>
                  <a:ext uri="{FF2B5EF4-FFF2-40B4-BE49-F238E27FC236}">
                    <a16:creationId xmlns:a16="http://schemas.microsoft.com/office/drawing/2014/main" id="{CA9C7CE5-4AFA-472F-ADFA-949923701F6F}"/>
                  </a:ext>
                </a:extLst>
              </p:cNvPr>
              <p:cNvSpPr txBox="1">
                <a:spLocks noRot="1" noChangeAspect="1" noMove="1" noResize="1" noEditPoints="1" noAdjustHandles="1" noChangeArrowheads="1" noChangeShapeType="1" noTextEdit="1"/>
              </p:cNvSpPr>
              <p:nvPr/>
            </p:nvSpPr>
            <p:spPr>
              <a:xfrm>
                <a:off x="131170" y="1099039"/>
                <a:ext cx="3323499" cy="929550"/>
              </a:xfrm>
              <a:prstGeom prst="rect">
                <a:avLst/>
              </a:prstGeom>
              <a:blipFill>
                <a:blip r:embed="rId4"/>
                <a:stretch>
                  <a:fillRect t="-3226" b="-7742"/>
                </a:stretch>
              </a:blipFill>
              <a:ln>
                <a:solidFill>
                  <a:schemeClr val="tx1"/>
                </a:solidFill>
              </a:ln>
            </p:spPr>
            <p:txBody>
              <a:bodyPr/>
              <a:lstStyle/>
              <a:p>
                <a:r>
                  <a:rPr lang="zh-TW" altLang="en-US">
                    <a:noFill/>
                  </a:rPr>
                  <a:t> </a:t>
                </a:r>
              </a:p>
            </p:txBody>
          </p:sp>
        </mc:Fallback>
      </mc:AlternateContent>
      <p:cxnSp>
        <p:nvCxnSpPr>
          <p:cNvPr id="18" name="直線單箭頭接點 17">
            <a:extLst>
              <a:ext uri="{FF2B5EF4-FFF2-40B4-BE49-F238E27FC236}">
                <a16:creationId xmlns:a16="http://schemas.microsoft.com/office/drawing/2014/main" id="{3196CD33-C02A-48C0-94AA-E291EFC667EC}"/>
              </a:ext>
            </a:extLst>
          </p:cNvPr>
          <p:cNvCxnSpPr>
            <a:cxnSpLocks/>
            <a:endCxn id="17" idx="2"/>
          </p:cNvCxnSpPr>
          <p:nvPr/>
        </p:nvCxnSpPr>
        <p:spPr>
          <a:xfrm flipH="1" flipV="1">
            <a:off x="1792920" y="2028589"/>
            <a:ext cx="1820408" cy="6251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圖片 3"/>
          <p:cNvPicPr>
            <a:picLocks noChangeAspect="1"/>
          </p:cNvPicPr>
          <p:nvPr/>
        </p:nvPicPr>
        <p:blipFill>
          <a:blip r:embed="rId5"/>
          <a:stretch>
            <a:fillRect/>
          </a:stretch>
        </p:blipFill>
        <p:spPr>
          <a:xfrm>
            <a:off x="284998" y="2761066"/>
            <a:ext cx="11704427" cy="2789048"/>
          </a:xfrm>
          <a:prstGeom prst="rect">
            <a:avLst/>
          </a:prstGeom>
        </p:spPr>
      </p:pic>
      <p:sp>
        <p:nvSpPr>
          <p:cNvPr id="20" name="矩形 19"/>
          <p:cNvSpPr/>
          <p:nvPr/>
        </p:nvSpPr>
        <p:spPr>
          <a:xfrm>
            <a:off x="2818700" y="-192573"/>
            <a:ext cx="7302665" cy="738664"/>
          </a:xfrm>
          <a:prstGeom prst="rect">
            <a:avLst/>
          </a:prstGeom>
        </p:spPr>
        <p:txBody>
          <a:bodyPr wrap="square">
            <a:spAutoFit/>
          </a:bodyPr>
          <a:lstStyle/>
          <a:p>
            <a:endParaRPr lang="en-US" altLang="zh-TW" dirty="0"/>
          </a:p>
          <a:p>
            <a:r>
              <a:rPr lang="en-US" altLang="zh-TW" sz="2400" dirty="0"/>
              <a:t>The details of Point-wise Attention Module in DAB</a:t>
            </a:r>
            <a:endParaRPr lang="zh-TW" altLang="en-US" sz="2400" dirty="0"/>
          </a:p>
        </p:txBody>
      </p:sp>
      <p:cxnSp>
        <p:nvCxnSpPr>
          <p:cNvPr id="7" name="直線接點 6"/>
          <p:cNvCxnSpPr/>
          <p:nvPr/>
        </p:nvCxnSpPr>
        <p:spPr>
          <a:xfrm flipH="1">
            <a:off x="537801" y="1507067"/>
            <a:ext cx="4445000" cy="964631"/>
          </a:xfrm>
          <a:prstGeom prst="line">
            <a:avLst/>
          </a:prstGeom>
        </p:spPr>
        <p:style>
          <a:lnRef idx="1">
            <a:schemeClr val="dk1"/>
          </a:lnRef>
          <a:fillRef idx="0">
            <a:schemeClr val="dk1"/>
          </a:fillRef>
          <a:effectRef idx="0">
            <a:schemeClr val="dk1"/>
          </a:effectRef>
          <a:fontRef idx="minor">
            <a:schemeClr val="tx1"/>
          </a:fontRef>
        </p:style>
      </p:cxnSp>
      <p:cxnSp>
        <p:nvCxnSpPr>
          <p:cNvPr id="22" name="直線接點 21"/>
          <p:cNvCxnSpPr/>
          <p:nvPr/>
        </p:nvCxnSpPr>
        <p:spPr>
          <a:xfrm>
            <a:off x="5748867" y="1498600"/>
            <a:ext cx="6053666" cy="102446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4807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r>
              <a:rPr lang="en-US" dirty="0"/>
              <a:t>19</a:t>
            </a:r>
          </a:p>
        </p:txBody>
      </p:sp>
      <p:grpSp>
        <p:nvGrpSpPr>
          <p:cNvPr id="5" name="群組 4"/>
          <p:cNvGrpSpPr/>
          <p:nvPr/>
        </p:nvGrpSpPr>
        <p:grpSpPr>
          <a:xfrm>
            <a:off x="83575" y="2493243"/>
            <a:ext cx="12039150" cy="3572475"/>
            <a:chOff x="82748" y="2534805"/>
            <a:chExt cx="12039150" cy="3572475"/>
          </a:xfrm>
        </p:grpSpPr>
        <p:sp>
          <p:nvSpPr>
            <p:cNvPr id="60" name="圓角矩形 59"/>
            <p:cNvSpPr/>
            <p:nvPr/>
          </p:nvSpPr>
          <p:spPr>
            <a:xfrm>
              <a:off x="82748" y="2534805"/>
              <a:ext cx="12039150" cy="3553313"/>
            </a:xfrm>
            <a:prstGeom prst="roundRect">
              <a:avLst/>
            </a:prstGeom>
            <a:solidFill>
              <a:srgbClr val="FFFFCC"/>
            </a:solidFill>
            <a:ln w="63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8" name="矩形 7"/>
            <p:cNvSpPr/>
            <p:nvPr/>
          </p:nvSpPr>
          <p:spPr>
            <a:xfrm>
              <a:off x="4115240" y="5737948"/>
              <a:ext cx="3974165" cy="369332"/>
            </a:xfrm>
            <a:prstGeom prst="rect">
              <a:avLst/>
            </a:prstGeom>
          </p:spPr>
          <p:txBody>
            <a:bodyPr wrap="none">
              <a:spAutoFit/>
            </a:bodyPr>
            <a:lstStyle/>
            <a:p>
              <a:r>
                <a:rPr lang="en-US" altLang="zh-TW" dirty="0"/>
                <a:t>Asymmetric Pyramid Non-local Block</a:t>
              </a:r>
            </a:p>
          </p:txBody>
        </p:sp>
      </p:grpSp>
      <p:grpSp>
        <p:nvGrpSpPr>
          <p:cNvPr id="51" name="群組 50"/>
          <p:cNvGrpSpPr/>
          <p:nvPr/>
        </p:nvGrpSpPr>
        <p:grpSpPr>
          <a:xfrm>
            <a:off x="3598877" y="541014"/>
            <a:ext cx="5398008" cy="1565503"/>
            <a:chOff x="6553200" y="4466447"/>
            <a:chExt cx="5398008" cy="1565503"/>
          </a:xfrm>
        </p:grpSpPr>
        <p:sp>
          <p:nvSpPr>
            <p:cNvPr id="52" name="圓角矩形 51"/>
            <p:cNvSpPr/>
            <p:nvPr/>
          </p:nvSpPr>
          <p:spPr>
            <a:xfrm>
              <a:off x="6553200" y="4466447"/>
              <a:ext cx="5398008" cy="153570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3" name="圖片 52"/>
            <p:cNvPicPr>
              <a:picLocks noChangeAspect="1"/>
            </p:cNvPicPr>
            <p:nvPr/>
          </p:nvPicPr>
          <p:blipFill>
            <a:blip r:embed="rId3"/>
            <a:stretch>
              <a:fillRect/>
            </a:stretch>
          </p:blipFill>
          <p:spPr>
            <a:xfrm>
              <a:off x="6927272" y="4647775"/>
              <a:ext cx="4676233" cy="1041806"/>
            </a:xfrm>
            <a:prstGeom prst="rect">
              <a:avLst/>
            </a:prstGeom>
          </p:spPr>
        </p:pic>
        <p:sp>
          <p:nvSpPr>
            <p:cNvPr id="54" name="文字方塊 53"/>
            <p:cNvSpPr txBox="1"/>
            <p:nvPr/>
          </p:nvSpPr>
          <p:spPr>
            <a:xfrm>
              <a:off x="7554351" y="5662618"/>
              <a:ext cx="3813626" cy="369332"/>
            </a:xfrm>
            <a:prstGeom prst="rect">
              <a:avLst/>
            </a:prstGeom>
            <a:noFill/>
          </p:spPr>
          <p:txBody>
            <a:bodyPr wrap="square" rtlCol="0">
              <a:spAutoFit/>
            </a:bodyPr>
            <a:lstStyle/>
            <a:p>
              <a:r>
                <a:rPr lang="en-US" altLang="zh-TW" dirty="0"/>
                <a:t>Point-wise Attention Block in DAB</a:t>
              </a:r>
              <a:endParaRPr lang="zh-TW" altLang="zh-TW" dirty="0"/>
            </a:p>
          </p:txBody>
        </p:sp>
      </p:grpSp>
      <p:sp>
        <p:nvSpPr>
          <p:cNvPr id="11" name="橢圓 10">
            <a:extLst>
              <a:ext uri="{FF2B5EF4-FFF2-40B4-BE49-F238E27FC236}">
                <a16:creationId xmlns:a16="http://schemas.microsoft.com/office/drawing/2014/main" id="{91E42700-9088-4476-9F80-0B744B5DAC17}"/>
              </a:ext>
            </a:extLst>
          </p:cNvPr>
          <p:cNvSpPr/>
          <p:nvPr/>
        </p:nvSpPr>
        <p:spPr>
          <a:xfrm>
            <a:off x="9177876" y="1621301"/>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a:t>
            </a:r>
            <a:endParaRPr lang="zh-TW" altLang="en-US" dirty="0"/>
          </a:p>
        </p:txBody>
      </p:sp>
      <p:sp>
        <p:nvSpPr>
          <p:cNvPr id="12" name="橢圓 11">
            <a:extLst>
              <a:ext uri="{FF2B5EF4-FFF2-40B4-BE49-F238E27FC236}">
                <a16:creationId xmlns:a16="http://schemas.microsoft.com/office/drawing/2014/main" id="{A3BB4A3E-16B2-4B0F-BCC4-874CDFB0036C}"/>
              </a:ext>
            </a:extLst>
          </p:cNvPr>
          <p:cNvSpPr/>
          <p:nvPr/>
        </p:nvSpPr>
        <p:spPr>
          <a:xfrm>
            <a:off x="9173935" y="2039713"/>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X</a:t>
            </a:r>
            <a:endParaRPr lang="zh-TW" altLang="en-US" dirty="0"/>
          </a:p>
        </p:txBody>
      </p:sp>
      <p:sp>
        <p:nvSpPr>
          <p:cNvPr id="13" name="文字方塊 12">
            <a:extLst>
              <a:ext uri="{FF2B5EF4-FFF2-40B4-BE49-F238E27FC236}">
                <a16:creationId xmlns:a16="http://schemas.microsoft.com/office/drawing/2014/main" id="{71C901C2-098D-4433-A2EE-8CFDA2A2D90F}"/>
              </a:ext>
            </a:extLst>
          </p:cNvPr>
          <p:cNvSpPr txBox="1"/>
          <p:nvPr/>
        </p:nvSpPr>
        <p:spPr>
          <a:xfrm>
            <a:off x="9431098" y="1563814"/>
            <a:ext cx="1518408" cy="369332"/>
          </a:xfrm>
          <a:prstGeom prst="rect">
            <a:avLst/>
          </a:prstGeom>
          <a:noFill/>
        </p:spPr>
        <p:txBody>
          <a:bodyPr wrap="square" rtlCol="0">
            <a:spAutoFit/>
          </a:bodyPr>
          <a:lstStyle/>
          <a:p>
            <a:r>
              <a:rPr lang="en-US" altLang="zh-TW" dirty="0"/>
              <a:t>concatenate</a:t>
            </a:r>
            <a:endParaRPr lang="zh-TW" altLang="en-US" dirty="0"/>
          </a:p>
        </p:txBody>
      </p:sp>
      <p:sp>
        <p:nvSpPr>
          <p:cNvPr id="14" name="文字方塊 13">
            <a:extLst>
              <a:ext uri="{FF2B5EF4-FFF2-40B4-BE49-F238E27FC236}">
                <a16:creationId xmlns:a16="http://schemas.microsoft.com/office/drawing/2014/main" id="{98C491C4-F861-47CC-826E-EB581FBC8AC2}"/>
              </a:ext>
            </a:extLst>
          </p:cNvPr>
          <p:cNvSpPr txBox="1"/>
          <p:nvPr/>
        </p:nvSpPr>
        <p:spPr>
          <a:xfrm>
            <a:off x="9431098" y="1992600"/>
            <a:ext cx="2676194" cy="369332"/>
          </a:xfrm>
          <a:prstGeom prst="rect">
            <a:avLst/>
          </a:prstGeom>
          <a:noFill/>
        </p:spPr>
        <p:txBody>
          <a:bodyPr wrap="square" rtlCol="0">
            <a:spAutoFit/>
          </a:bodyPr>
          <a:lstStyle/>
          <a:p>
            <a:r>
              <a:rPr lang="en-US" altLang="zh-TW" dirty="0"/>
              <a:t>matrix multiplication</a:t>
            </a:r>
            <a:endParaRPr lang="zh-TW" altLang="en-US" dirty="0"/>
          </a:p>
        </p:txBody>
      </p:sp>
      <p:sp>
        <p:nvSpPr>
          <p:cNvPr id="3" name="矩形 2">
            <a:extLst>
              <a:ext uri="{FF2B5EF4-FFF2-40B4-BE49-F238E27FC236}">
                <a16:creationId xmlns:a16="http://schemas.microsoft.com/office/drawing/2014/main" id="{29A64BB3-7FD5-42F2-893E-47D31D361B0B}"/>
              </a:ext>
            </a:extLst>
          </p:cNvPr>
          <p:cNvSpPr/>
          <p:nvPr/>
        </p:nvSpPr>
        <p:spPr>
          <a:xfrm>
            <a:off x="2724727" y="2917129"/>
            <a:ext cx="1669473" cy="172400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7" name="直線單箭頭接點 6">
            <a:extLst>
              <a:ext uri="{FF2B5EF4-FFF2-40B4-BE49-F238E27FC236}">
                <a16:creationId xmlns:a16="http://schemas.microsoft.com/office/drawing/2014/main" id="{F1D3F82C-5744-4739-ADCB-F3A0277E65A1}"/>
              </a:ext>
            </a:extLst>
          </p:cNvPr>
          <p:cNvCxnSpPr>
            <a:cxnSpLocks/>
            <a:stCxn id="3" idx="0"/>
            <a:endCxn id="9" idx="2"/>
          </p:cNvCxnSpPr>
          <p:nvPr/>
        </p:nvCxnSpPr>
        <p:spPr>
          <a:xfrm flipH="1" flipV="1">
            <a:off x="1871673" y="1933146"/>
            <a:ext cx="1687791" cy="983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4FAE8A83-39CA-4615-89F5-2E11FAEE9D52}"/>
                  </a:ext>
                </a:extLst>
              </p:cNvPr>
              <p:cNvSpPr txBox="1"/>
              <p:nvPr/>
            </p:nvSpPr>
            <p:spPr>
              <a:xfrm>
                <a:off x="209923" y="1003596"/>
                <a:ext cx="3323499" cy="929550"/>
              </a:xfrm>
              <a:prstGeom prst="rect">
                <a:avLst/>
              </a:prstGeom>
              <a:noFill/>
              <a:ln>
                <a:solidFill>
                  <a:schemeClr val="tx1"/>
                </a:solidFill>
              </a:ln>
            </p:spPr>
            <p:txBody>
              <a:bodyPr wrap="square" rtlCol="0">
                <a:spAutoFit/>
              </a:bodyPr>
              <a:lstStyle/>
              <a:p>
                <a14:m>
                  <m:oMath xmlns:m="http://schemas.openxmlformats.org/officeDocument/2006/math">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𝑂</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𝐶</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m:t>
                    </m:r>
                  </m:oMath>
                </a14:m>
                <a:r>
                  <a:rPr lang="en-US" altLang="zh-TW" kern="0" dirty="0">
                    <a:effectLst/>
                    <a:ea typeface="新細明體" panose="02020500000000000000" pitchFamily="18" charset="-120"/>
                  </a:rPr>
                  <a:t> time complexity</a:t>
                </a:r>
                <a:endParaRPr lang="en-US" altLang="zh-TW" kern="0" dirty="0">
                  <a:ea typeface="新細明體" panose="02020500000000000000" pitchFamily="18" charset="-120"/>
                </a:endParaRPr>
              </a:p>
              <a:p>
                <a14:m>
                  <m:oMath xmlns:m="http://schemas.openxmlformats.org/officeDocument/2006/math">
                    <m:r>
                      <a:rPr lang="en-US" altLang="zh-TW" b="0" i="1" kern="0" smtClean="0">
                        <a:effectLst/>
                        <a:latin typeface="Cambria Math" panose="02040503050406030204" pitchFamily="18" charset="0"/>
                        <a:ea typeface="新細明體" panose="02020500000000000000" pitchFamily="18" charset="-120"/>
                        <a:cs typeface="Times New Roman" panose="02020603050405020304" pitchFamily="18" charset="0"/>
                      </a:rPr>
                      <m:t>𝑁</m:t>
                    </m:r>
                  </m:oMath>
                </a14:m>
                <a:r>
                  <a:rPr lang="en-US" altLang="zh-TW" kern="0" dirty="0">
                    <a:solidFill>
                      <a:prstClr val="black"/>
                    </a:solidFill>
                    <a:ea typeface="Times New Roman" panose="02020603050405020304" pitchFamily="18" charset="0"/>
                  </a:rPr>
                  <a:t>=</a:t>
                </a:r>
                <a:r>
                  <a:rPr lang="en-US" altLang="zh-TW" kern="0" dirty="0">
                    <a:ea typeface="新細明體" panose="02020500000000000000" pitchFamily="18" charset="-120"/>
                    <a:cs typeface="Times New Roman" panose="02020603050405020304" pitchFamily="18" charset="0"/>
                  </a:rPr>
                  <a:t> </a:t>
                </a:r>
                <a14:m>
                  <m:oMath xmlns:m="http://schemas.openxmlformats.org/officeDocument/2006/math">
                    <m:r>
                      <m:rPr>
                        <m:sty m:val="p"/>
                      </m:rPr>
                      <a:rPr lang="en-US" altLang="zh-TW" b="0" i="0" kern="0" smtClean="0">
                        <a:latin typeface="Cambria Math" panose="02040503050406030204" pitchFamily="18" charset="0"/>
                        <a:ea typeface="新細明體" panose="02020500000000000000" pitchFamily="18" charset="-120"/>
                        <a:cs typeface="Times New Roman" panose="02020603050405020304" pitchFamily="18" charset="0"/>
                      </a:rPr>
                      <m:t>H</m:t>
                    </m:r>
                    <m:r>
                      <a:rPr lang="en-US" altLang="zh-TW" i="1" kern="0">
                        <a:latin typeface="Cambria Math" panose="02040503050406030204" pitchFamily="18" charset="0"/>
                        <a:ea typeface="新細明體" panose="02020500000000000000" pitchFamily="18" charset="-120"/>
                        <a:cs typeface="Times New Roman" panose="02020603050405020304" pitchFamily="18" charset="0"/>
                      </a:rPr>
                      <m:t>×</m:t>
                    </m:r>
                    <m:r>
                      <a:rPr lang="en-US" altLang="zh-TW" b="0" i="1" kern="0" smtClean="0">
                        <a:latin typeface="Cambria Math" panose="02040503050406030204" pitchFamily="18" charset="0"/>
                        <a:ea typeface="新細明體" panose="02020500000000000000" pitchFamily="18" charset="-120"/>
                        <a:cs typeface="Times New Roman" panose="02020603050405020304" pitchFamily="18" charset="0"/>
                      </a:rPr>
                      <m:t>𝑊</m:t>
                    </m:r>
                  </m:oMath>
                </a14:m>
                <a:r>
                  <a:rPr lang="en-US" altLang="zh-TW" kern="0" dirty="0">
                    <a:effectLst/>
                    <a:ea typeface="新細明體" panose="02020500000000000000" pitchFamily="18" charset="-120"/>
                  </a:rPr>
                  <a:t> (~2000)</a:t>
                </a:r>
              </a:p>
              <a:p>
                <a14:m>
                  <m:oMath xmlns:m="http://schemas.openxmlformats.org/officeDocument/2006/math">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b="0" i="0" kern="0" smtClean="0">
                        <a:effectLst/>
                        <a:latin typeface="Cambria Math" panose="02040503050406030204" pitchFamily="18" charset="0"/>
                        <a:ea typeface="新細明體" panose="02020500000000000000" pitchFamily="18" charset="-120"/>
                        <a:cs typeface="Times New Roman" panose="02020603050405020304" pitchFamily="18" charset="0"/>
                      </a:rPr>
                      <m:t> </m:t>
                    </m:r>
                  </m:oMath>
                </a14:m>
                <a:r>
                  <a:rPr lang="en-US" altLang="zh-TW" kern="0" dirty="0">
                    <a:ea typeface="Times New Roman" panose="02020603050405020304" pitchFamily="18" charset="0"/>
                  </a:rPr>
                  <a:t>= </a:t>
                </a:r>
                <a14:m>
                  <m:oMath xmlns:m="http://schemas.openxmlformats.org/officeDocument/2006/math">
                    <m:sSup>
                      <m:sSupPr>
                        <m:ctrlPr>
                          <a:rPr lang="zh-TW" altLang="zh-TW" i="1">
                            <a:effectLst/>
                            <a:latin typeface="Cambria Math" panose="02040503050406030204" pitchFamily="18" charset="0"/>
                            <a:ea typeface="Cambria Math" panose="02040503050406030204" pitchFamily="18" charset="0"/>
                          </a:rPr>
                        </m:ctrlPr>
                      </m:sSupPr>
                      <m:e>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1</m:t>
                        </m:r>
                      </m:e>
                      <m: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2</m:t>
                        </m:r>
                      </m:sup>
                    </m:s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rPr>
                        </m:ctrlPr>
                      </m:sSupPr>
                      <m:e>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3</m:t>
                        </m:r>
                      </m:e>
                      <m: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2</m:t>
                        </m:r>
                      </m:sup>
                    </m:s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rPr>
                        </m:ctrlPr>
                      </m:sSupPr>
                      <m:e>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6</m:t>
                        </m:r>
                      </m:e>
                      <m: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2</m:t>
                        </m:r>
                      </m:sup>
                    </m:s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rPr>
                        </m:ctrlPr>
                      </m:sSupPr>
                      <m:e>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8</m:t>
                        </m:r>
                      </m:e>
                      <m:sup>
                        <m:r>
                          <a:rPr lang="en-US" altLang="zh-TW" i="1" kern="0">
                            <a:effectLst/>
                            <a:latin typeface="Cambria Math" panose="02040503050406030204" pitchFamily="18" charset="0"/>
                            <a:ea typeface="新細明體" panose="02020500000000000000" pitchFamily="18" charset="-120"/>
                            <a:cs typeface="Times New Roman" panose="02020603050405020304" pitchFamily="18" charset="0"/>
                          </a:rPr>
                          <m:t>2</m:t>
                        </m:r>
                      </m:sup>
                    </m:sSup>
                  </m:oMath>
                </a14:m>
                <a:endParaRPr lang="zh-TW" altLang="en-US" dirty="0"/>
              </a:p>
            </p:txBody>
          </p:sp>
        </mc:Choice>
        <mc:Fallback xmlns="">
          <p:sp>
            <p:nvSpPr>
              <p:cNvPr id="9" name="文字方塊 8">
                <a:extLst>
                  <a:ext uri="{FF2B5EF4-FFF2-40B4-BE49-F238E27FC236}">
                    <a16:creationId xmlns:a16="http://schemas.microsoft.com/office/drawing/2014/main" id="{4FAE8A83-39CA-4615-89F5-2E11FAEE9D52}"/>
                  </a:ext>
                </a:extLst>
              </p:cNvPr>
              <p:cNvSpPr txBox="1">
                <a:spLocks noRot="1" noChangeAspect="1" noMove="1" noResize="1" noEditPoints="1" noAdjustHandles="1" noChangeArrowheads="1" noChangeShapeType="1" noTextEdit="1"/>
              </p:cNvSpPr>
              <p:nvPr/>
            </p:nvSpPr>
            <p:spPr>
              <a:xfrm>
                <a:off x="209923" y="1003596"/>
                <a:ext cx="3323499" cy="929550"/>
              </a:xfrm>
              <a:prstGeom prst="rect">
                <a:avLst/>
              </a:prstGeom>
              <a:blipFill>
                <a:blip r:embed="rId4"/>
                <a:stretch>
                  <a:fillRect t="-3896" b="-8442"/>
                </a:stretch>
              </a:blipFill>
              <a:ln>
                <a:solidFill>
                  <a:schemeClr val="tx1"/>
                </a:solidFill>
              </a:ln>
            </p:spPr>
            <p:txBody>
              <a:bodyPr/>
              <a:lstStyle/>
              <a:p>
                <a:r>
                  <a:rPr lang="zh-TW" altLang="en-US">
                    <a:noFill/>
                  </a:rPr>
                  <a:t> </a:t>
                </a:r>
              </a:p>
            </p:txBody>
          </p:sp>
        </mc:Fallback>
      </mc:AlternateContent>
      <p:sp>
        <p:nvSpPr>
          <p:cNvPr id="19" name="矩形 18"/>
          <p:cNvSpPr/>
          <p:nvPr/>
        </p:nvSpPr>
        <p:spPr>
          <a:xfrm>
            <a:off x="2962563" y="-230099"/>
            <a:ext cx="7335322" cy="738664"/>
          </a:xfrm>
          <a:prstGeom prst="rect">
            <a:avLst/>
          </a:prstGeom>
        </p:spPr>
        <p:txBody>
          <a:bodyPr wrap="square">
            <a:spAutoFit/>
          </a:bodyPr>
          <a:lstStyle/>
          <a:p>
            <a:endParaRPr lang="en-US" altLang="zh-TW" dirty="0"/>
          </a:p>
          <a:p>
            <a:r>
              <a:rPr lang="en-US" altLang="zh-TW" sz="2400" dirty="0"/>
              <a:t>The details of Point-wise Attention Block in DAB</a:t>
            </a:r>
            <a:endParaRPr lang="zh-TW" altLang="en-US" sz="2400" dirty="0"/>
          </a:p>
        </p:txBody>
      </p:sp>
      <p:cxnSp>
        <p:nvCxnSpPr>
          <p:cNvPr id="17" name="直線接點 16"/>
          <p:cNvCxnSpPr/>
          <p:nvPr/>
        </p:nvCxnSpPr>
        <p:spPr>
          <a:xfrm flipH="1">
            <a:off x="499533" y="1456267"/>
            <a:ext cx="6409268" cy="1036976"/>
          </a:xfrm>
          <a:prstGeom prst="line">
            <a:avLst/>
          </a:prstGeom>
        </p:spPr>
        <p:style>
          <a:lnRef idx="1">
            <a:schemeClr val="dk1"/>
          </a:lnRef>
          <a:fillRef idx="0">
            <a:schemeClr val="dk1"/>
          </a:fillRef>
          <a:effectRef idx="0">
            <a:schemeClr val="dk1"/>
          </a:effectRef>
          <a:fontRef idx="minor">
            <a:schemeClr val="tx1"/>
          </a:fontRef>
        </p:style>
      </p:cxnSp>
      <p:cxnSp>
        <p:nvCxnSpPr>
          <p:cNvPr id="20" name="直線接點 19"/>
          <p:cNvCxnSpPr/>
          <p:nvPr/>
        </p:nvCxnSpPr>
        <p:spPr>
          <a:xfrm>
            <a:off x="7662333" y="1464733"/>
            <a:ext cx="4038600" cy="1028510"/>
          </a:xfrm>
          <a:prstGeom prst="line">
            <a:avLst/>
          </a:prstGeom>
        </p:spPr>
        <p:style>
          <a:lnRef idx="1">
            <a:schemeClr val="dk1"/>
          </a:lnRef>
          <a:fillRef idx="0">
            <a:schemeClr val="dk1"/>
          </a:fillRef>
          <a:effectRef idx="0">
            <a:schemeClr val="dk1"/>
          </a:effectRef>
          <a:fontRef idx="minor">
            <a:schemeClr val="tx1"/>
          </a:fontRef>
        </p:style>
      </p:cxnSp>
      <p:pic>
        <p:nvPicPr>
          <p:cNvPr id="4" name="圖片 3"/>
          <p:cNvPicPr>
            <a:picLocks noChangeAspect="1"/>
          </p:cNvPicPr>
          <p:nvPr/>
        </p:nvPicPr>
        <p:blipFill>
          <a:blip r:embed="rId5"/>
          <a:stretch>
            <a:fillRect/>
          </a:stretch>
        </p:blipFill>
        <p:spPr>
          <a:xfrm>
            <a:off x="176470" y="3000440"/>
            <a:ext cx="11834641" cy="2809345"/>
          </a:xfrm>
          <a:prstGeom prst="rect">
            <a:avLst/>
          </a:prstGeom>
        </p:spPr>
      </p:pic>
    </p:spTree>
    <p:extLst>
      <p:ext uri="{BB962C8B-B14F-4D97-AF65-F5344CB8AC3E}">
        <p14:creationId xmlns:p14="http://schemas.microsoft.com/office/powerpoint/2010/main" val="1288978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a:xfrm>
            <a:off x="1069847" y="2121408"/>
            <a:ext cx="10492037" cy="4393692"/>
          </a:xfrm>
        </p:spPr>
        <p:txBody>
          <a:bodyPr>
            <a:normAutofit/>
          </a:bodyPr>
          <a:lstStyle/>
          <a:p>
            <a:pPr>
              <a:buFont typeface="Wingdings" panose="05000000000000000000" pitchFamily="2" charset="2"/>
              <a:buChar char="Ø"/>
            </a:pPr>
            <a:r>
              <a:rPr lang="en-US" altLang="zh-TW" sz="3600" dirty="0"/>
              <a:t> Introduction</a:t>
            </a:r>
          </a:p>
          <a:p>
            <a:pPr>
              <a:buFont typeface="Wingdings" panose="05000000000000000000" pitchFamily="2" charset="2"/>
              <a:buChar char="Ø"/>
            </a:pPr>
            <a:r>
              <a:rPr lang="zh-TW" altLang="en-US" sz="3600" dirty="0"/>
              <a:t> </a:t>
            </a:r>
            <a:r>
              <a:rPr lang="en-US" altLang="zh-TW" sz="3600" dirty="0"/>
              <a:t>Related works</a:t>
            </a:r>
          </a:p>
          <a:p>
            <a:pPr>
              <a:buFont typeface="Wingdings" panose="05000000000000000000" pitchFamily="2" charset="2"/>
              <a:buChar char="Ø"/>
            </a:pPr>
            <a:r>
              <a:rPr lang="en-US" altLang="zh-TW" sz="3600" dirty="0"/>
              <a:t> Methods</a:t>
            </a:r>
          </a:p>
          <a:p>
            <a:pPr>
              <a:buFont typeface="Wingdings" panose="05000000000000000000" pitchFamily="2" charset="2"/>
              <a:buChar char="Ø"/>
            </a:pPr>
            <a:r>
              <a:rPr lang="en-US" altLang="zh-TW" sz="3600" dirty="0"/>
              <a:t> Datasets prepared</a:t>
            </a:r>
            <a:endParaRPr lang="en-US" altLang="zh-TW" sz="2400" dirty="0"/>
          </a:p>
          <a:p>
            <a:pPr>
              <a:buFont typeface="Wingdings" panose="05000000000000000000" pitchFamily="2" charset="2"/>
              <a:buChar char="Ø"/>
            </a:pPr>
            <a:r>
              <a:rPr lang="en-US" altLang="zh-TW" sz="3600" dirty="0"/>
              <a:t> Experiments and Results</a:t>
            </a:r>
          </a:p>
        </p:txBody>
      </p:sp>
      <p:sp>
        <p:nvSpPr>
          <p:cNvPr id="4" name="投影片編號版面配置區 3"/>
          <p:cNvSpPr>
            <a:spLocks noGrp="1"/>
          </p:cNvSpPr>
          <p:nvPr>
            <p:ph type="sldNum" sz="quarter" idx="12"/>
          </p:nvPr>
        </p:nvSpPr>
        <p:spPr/>
        <p:txBody>
          <a:bodyPr/>
          <a:lstStyle/>
          <a:p>
            <a:r>
              <a:rPr lang="en-US" dirty="0"/>
              <a:t>2</a:t>
            </a:r>
          </a:p>
        </p:txBody>
      </p:sp>
    </p:spTree>
    <p:extLst>
      <p:ext uri="{BB962C8B-B14F-4D97-AF65-F5344CB8AC3E}">
        <p14:creationId xmlns:p14="http://schemas.microsoft.com/office/powerpoint/2010/main" val="1454201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97F28152-0DCD-4898-AE19-80AE31C87D97}"/>
              </a:ext>
            </a:extLst>
          </p:cNvPr>
          <p:cNvSpPr>
            <a:spLocks noGrp="1"/>
          </p:cNvSpPr>
          <p:nvPr>
            <p:ph type="sldNum" sz="quarter" idx="12"/>
          </p:nvPr>
        </p:nvSpPr>
        <p:spPr/>
        <p:txBody>
          <a:bodyPr/>
          <a:lstStyle/>
          <a:p>
            <a:r>
              <a:rPr lang="en-US" dirty="0"/>
              <a:t>20</a:t>
            </a:r>
          </a:p>
        </p:txBody>
      </p:sp>
      <p:pic>
        <p:nvPicPr>
          <p:cNvPr id="5" name="圖片 4">
            <a:extLst>
              <a:ext uri="{FF2B5EF4-FFF2-40B4-BE49-F238E27FC236}">
                <a16:creationId xmlns:a16="http://schemas.microsoft.com/office/drawing/2014/main" id="{2D20DD2F-7091-4DB7-B983-26D1DC2E9FCA}"/>
              </a:ext>
            </a:extLst>
          </p:cNvPr>
          <p:cNvPicPr>
            <a:picLocks noChangeAspect="1"/>
          </p:cNvPicPr>
          <p:nvPr/>
        </p:nvPicPr>
        <p:blipFill>
          <a:blip r:embed="rId2"/>
          <a:stretch>
            <a:fillRect/>
          </a:stretch>
        </p:blipFill>
        <p:spPr>
          <a:xfrm>
            <a:off x="1815816" y="1020590"/>
            <a:ext cx="4280183" cy="5278619"/>
          </a:xfrm>
          <a:prstGeom prst="rect">
            <a:avLst/>
          </a:prstGeom>
        </p:spPr>
      </p:pic>
      <p:sp>
        <p:nvSpPr>
          <p:cNvPr id="6" name="矩形 5">
            <a:extLst>
              <a:ext uri="{FF2B5EF4-FFF2-40B4-BE49-F238E27FC236}">
                <a16:creationId xmlns:a16="http://schemas.microsoft.com/office/drawing/2014/main" id="{41137079-6911-44E7-BEED-AFCC346F2CA2}"/>
              </a:ext>
            </a:extLst>
          </p:cNvPr>
          <p:cNvSpPr/>
          <p:nvPr/>
        </p:nvSpPr>
        <p:spPr>
          <a:xfrm>
            <a:off x="3793067" y="2281808"/>
            <a:ext cx="2429933" cy="1282659"/>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D5E91DC5-5F90-451B-A17A-12D64A1901C7}"/>
                  </a:ext>
                </a:extLst>
              </p:cNvPr>
              <p:cNvSpPr txBox="1"/>
              <p:nvPr/>
            </p:nvSpPr>
            <p:spPr>
              <a:xfrm>
                <a:off x="7596033" y="1910165"/>
                <a:ext cx="3323499" cy="923330"/>
              </a:xfrm>
              <a:prstGeom prst="rect">
                <a:avLst/>
              </a:prstGeom>
              <a:noFill/>
              <a:ln>
                <a:solidFill>
                  <a:schemeClr val="tx1"/>
                </a:solidFill>
              </a:ln>
            </p:spPr>
            <p:txBody>
              <a:bodyPr wrap="square" rtlCol="0">
                <a:spAutoFit/>
              </a:bodyPr>
              <a:lstStyle/>
              <a:p>
                <a14:m>
                  <m:oMath xmlns:m="http://schemas.openxmlformats.org/officeDocument/2006/math">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𝑂</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m:t>
                    </m:r>
                    <m:sSup>
                      <m:sSupPr>
                        <m:ctrlPr>
                          <a:rPr lang="zh-TW" altLang="zh-TW" i="1">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𝑁</m:t>
                        </m:r>
                      </m:e>
                      <m:sup>
                        <m:r>
                          <a:rPr lang="en-US" altLang="zh-TW" i="1" kern="0" smtClean="0">
                            <a:latin typeface="Cambria Math" panose="02040503050406030204" pitchFamily="18" charset="0"/>
                            <a:ea typeface="新細明體" panose="02020500000000000000" pitchFamily="18" charset="-120"/>
                            <a:cs typeface="Times New Roman" panose="02020603050405020304" pitchFamily="18" charset="0"/>
                          </a:rPr>
                          <m:t>2</m:t>
                        </m:r>
                      </m:sup>
                    </m:sSup>
                    <m:r>
                      <a:rPr lang="en-US" altLang="zh-TW" i="1" kern="0">
                        <a:latin typeface="Cambria Math" panose="02040503050406030204" pitchFamily="18" charset="0"/>
                        <a:ea typeface="新細明體" panose="02020500000000000000" pitchFamily="18" charset="-120"/>
                        <a:cs typeface="Times New Roman" panose="02020603050405020304" pitchFamily="18" charset="0"/>
                      </a:rPr>
                      <m:t>×</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𝐶</m:t>
                    </m:r>
                    <m:r>
                      <a:rPr lang="en-US" altLang="zh-TW" i="1" kern="0" smtClean="0">
                        <a:effectLst/>
                        <a:latin typeface="Cambria Math" panose="02040503050406030204" pitchFamily="18" charset="0"/>
                        <a:ea typeface="新細明體" panose="02020500000000000000" pitchFamily="18" charset="-120"/>
                        <a:cs typeface="Times New Roman" panose="02020603050405020304" pitchFamily="18" charset="0"/>
                      </a:rPr>
                      <m:t>)</m:t>
                    </m:r>
                  </m:oMath>
                </a14:m>
                <a:r>
                  <a:rPr lang="en-US" altLang="zh-TW" kern="0" dirty="0">
                    <a:effectLst/>
                    <a:ea typeface="新細明體" panose="02020500000000000000" pitchFamily="18" charset="-120"/>
                  </a:rPr>
                  <a:t> time complexity</a:t>
                </a:r>
                <a:endParaRPr lang="en-US" altLang="zh-TW" kern="0" dirty="0">
                  <a:ea typeface="新細明體" panose="02020500000000000000" pitchFamily="18" charset="-120"/>
                </a:endParaRPr>
              </a:p>
              <a:p>
                <a14:m>
                  <m:oMath xmlns:m="http://schemas.openxmlformats.org/officeDocument/2006/math">
                    <m:r>
                      <a:rPr lang="en-US" altLang="zh-TW" b="0" i="1" kern="0" smtClean="0">
                        <a:effectLst/>
                        <a:latin typeface="Cambria Math" panose="02040503050406030204" pitchFamily="18" charset="0"/>
                        <a:ea typeface="新細明體" panose="02020500000000000000" pitchFamily="18" charset="-120"/>
                        <a:cs typeface="Times New Roman" panose="02020603050405020304" pitchFamily="18" charset="0"/>
                      </a:rPr>
                      <m:t>𝑁</m:t>
                    </m:r>
                  </m:oMath>
                </a14:m>
                <a:r>
                  <a:rPr lang="en-US" altLang="zh-TW" kern="0" dirty="0">
                    <a:solidFill>
                      <a:prstClr val="black"/>
                    </a:solidFill>
                    <a:ea typeface="Times New Roman" panose="02020603050405020304" pitchFamily="18" charset="0"/>
                  </a:rPr>
                  <a:t>=</a:t>
                </a:r>
                <a:r>
                  <a:rPr lang="en-US" altLang="zh-TW" kern="0" dirty="0">
                    <a:ea typeface="新細明體" panose="02020500000000000000" pitchFamily="18" charset="-120"/>
                    <a:cs typeface="Times New Roman" panose="02020603050405020304" pitchFamily="18" charset="0"/>
                  </a:rPr>
                  <a:t> </a:t>
                </a:r>
                <a14:m>
                  <m:oMath xmlns:m="http://schemas.openxmlformats.org/officeDocument/2006/math">
                    <m:r>
                      <m:rPr>
                        <m:sty m:val="p"/>
                      </m:rPr>
                      <a:rPr lang="en-US" altLang="zh-TW" b="0" i="0" kern="0" smtClean="0">
                        <a:latin typeface="Cambria Math" panose="02040503050406030204" pitchFamily="18" charset="0"/>
                        <a:ea typeface="新細明體" panose="02020500000000000000" pitchFamily="18" charset="-120"/>
                        <a:cs typeface="Times New Roman" panose="02020603050405020304" pitchFamily="18" charset="0"/>
                      </a:rPr>
                      <m:t>H</m:t>
                    </m:r>
                    <m:r>
                      <a:rPr lang="en-US" altLang="zh-TW" i="1" kern="0">
                        <a:latin typeface="Cambria Math" panose="02040503050406030204" pitchFamily="18" charset="0"/>
                        <a:ea typeface="新細明體" panose="02020500000000000000" pitchFamily="18" charset="-120"/>
                        <a:cs typeface="Times New Roman" panose="02020603050405020304" pitchFamily="18" charset="0"/>
                      </a:rPr>
                      <m:t>×</m:t>
                    </m:r>
                    <m:r>
                      <a:rPr lang="en-US" altLang="zh-TW" b="0" i="1" kern="0" smtClean="0">
                        <a:latin typeface="Cambria Math" panose="02040503050406030204" pitchFamily="18" charset="0"/>
                        <a:ea typeface="新細明體" panose="02020500000000000000" pitchFamily="18" charset="-120"/>
                        <a:cs typeface="Times New Roman" panose="02020603050405020304" pitchFamily="18" charset="0"/>
                      </a:rPr>
                      <m:t>𝑊</m:t>
                    </m:r>
                  </m:oMath>
                </a14:m>
                <a:endParaRPr lang="en-US" altLang="zh-TW" b="0" kern="0" dirty="0">
                  <a:ea typeface="新細明體" panose="02020500000000000000" pitchFamily="18" charset="-120"/>
                  <a:cs typeface="Times New Roman" panose="02020603050405020304" pitchFamily="18" charset="0"/>
                </a:endParaRPr>
              </a:p>
              <a:p>
                <a:r>
                  <a:rPr lang="en-US" altLang="zh-TW" b="0" kern="0" dirty="0">
                    <a:ea typeface="新細明體" panose="02020500000000000000" pitchFamily="18" charset="-120"/>
                    <a:cs typeface="Times New Roman" panose="02020603050405020304" pitchFamily="18" charset="0"/>
                  </a:rPr>
                  <a:t>(2000/100=20 times higher)</a:t>
                </a:r>
              </a:p>
            </p:txBody>
          </p:sp>
        </mc:Choice>
        <mc:Fallback xmlns="">
          <p:sp>
            <p:nvSpPr>
              <p:cNvPr id="7" name="文字方塊 6">
                <a:extLst>
                  <a:ext uri="{FF2B5EF4-FFF2-40B4-BE49-F238E27FC236}">
                    <a16:creationId xmlns:a16="http://schemas.microsoft.com/office/drawing/2014/main" id="{D5E91DC5-5F90-451B-A17A-12D64A1901C7}"/>
                  </a:ext>
                </a:extLst>
              </p:cNvPr>
              <p:cNvSpPr txBox="1">
                <a:spLocks noRot="1" noChangeAspect="1" noMove="1" noResize="1" noEditPoints="1" noAdjustHandles="1" noChangeArrowheads="1" noChangeShapeType="1" noTextEdit="1"/>
              </p:cNvSpPr>
              <p:nvPr/>
            </p:nvSpPr>
            <p:spPr>
              <a:xfrm>
                <a:off x="7596033" y="1910165"/>
                <a:ext cx="3323499" cy="923330"/>
              </a:xfrm>
              <a:prstGeom prst="rect">
                <a:avLst/>
              </a:prstGeom>
              <a:blipFill>
                <a:blip r:embed="rId3"/>
                <a:stretch>
                  <a:fillRect l="-1280" t="-3247" b="-7792"/>
                </a:stretch>
              </a:blipFill>
              <a:ln>
                <a:solidFill>
                  <a:schemeClr val="tx1"/>
                </a:solidFill>
              </a:ln>
            </p:spPr>
            <p:txBody>
              <a:bodyPr/>
              <a:lstStyle/>
              <a:p>
                <a:r>
                  <a:rPr lang="zh-TW" altLang="en-US">
                    <a:noFill/>
                  </a:rPr>
                  <a:t> </a:t>
                </a:r>
              </a:p>
            </p:txBody>
          </p:sp>
        </mc:Fallback>
      </mc:AlternateContent>
      <p:cxnSp>
        <p:nvCxnSpPr>
          <p:cNvPr id="10" name="直線單箭頭接點 9">
            <a:extLst>
              <a:ext uri="{FF2B5EF4-FFF2-40B4-BE49-F238E27FC236}">
                <a16:creationId xmlns:a16="http://schemas.microsoft.com/office/drawing/2014/main" id="{7F84A0CD-3221-4202-A15D-0FB67803CE46}"/>
              </a:ext>
            </a:extLst>
          </p:cNvPr>
          <p:cNvCxnSpPr>
            <a:stCxn id="6" idx="3"/>
            <a:endCxn id="7" idx="1"/>
          </p:cNvCxnSpPr>
          <p:nvPr/>
        </p:nvCxnSpPr>
        <p:spPr>
          <a:xfrm flipV="1">
            <a:off x="6223000" y="2371830"/>
            <a:ext cx="1373033" cy="551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矩形 1"/>
          <p:cNvSpPr/>
          <p:nvPr/>
        </p:nvSpPr>
        <p:spPr>
          <a:xfrm>
            <a:off x="3359637" y="6272784"/>
            <a:ext cx="1781257" cy="369332"/>
          </a:xfrm>
          <a:prstGeom prst="rect">
            <a:avLst/>
          </a:prstGeom>
        </p:spPr>
        <p:txBody>
          <a:bodyPr wrap="none">
            <a:spAutoFit/>
          </a:bodyPr>
          <a:lstStyle/>
          <a:p>
            <a:r>
              <a:rPr lang="en-US" altLang="zh-TW" dirty="0"/>
              <a:t>Non-local Block</a:t>
            </a:r>
            <a:endParaRPr lang="zh-TW" altLang="en-US" dirty="0"/>
          </a:p>
        </p:txBody>
      </p:sp>
      <p:sp>
        <p:nvSpPr>
          <p:cNvPr id="3" name="矩形 2"/>
          <p:cNvSpPr/>
          <p:nvPr/>
        </p:nvSpPr>
        <p:spPr>
          <a:xfrm>
            <a:off x="1892907" y="249514"/>
            <a:ext cx="9550400" cy="461665"/>
          </a:xfrm>
          <a:prstGeom prst="rect">
            <a:avLst/>
          </a:prstGeom>
        </p:spPr>
        <p:txBody>
          <a:bodyPr wrap="square">
            <a:spAutoFit/>
          </a:bodyPr>
          <a:lstStyle/>
          <a:p>
            <a:r>
              <a:rPr lang="en-US" altLang="zh-TW" sz="2400" dirty="0"/>
              <a:t>Comparison of Non-local Block</a:t>
            </a:r>
            <a:r>
              <a:rPr lang="zh-TW" altLang="en-US" sz="2400" dirty="0"/>
              <a:t> </a:t>
            </a:r>
            <a:r>
              <a:rPr lang="en-US" altLang="zh-TW" sz="2400" dirty="0"/>
              <a:t>and Asymmetric Non-local Block</a:t>
            </a:r>
            <a:endParaRPr lang="zh-TW" altLang="en-US" sz="2400" dirty="0"/>
          </a:p>
        </p:txBody>
      </p:sp>
      <p:sp>
        <p:nvSpPr>
          <p:cNvPr id="12" name="橢圓 11">
            <a:extLst>
              <a:ext uri="{FF2B5EF4-FFF2-40B4-BE49-F238E27FC236}">
                <a16:creationId xmlns:a16="http://schemas.microsoft.com/office/drawing/2014/main" id="{CF2ACA44-D355-46A9-B8FE-45BDF388FB6A}"/>
              </a:ext>
            </a:extLst>
          </p:cNvPr>
          <p:cNvSpPr/>
          <p:nvPr/>
        </p:nvSpPr>
        <p:spPr>
          <a:xfrm>
            <a:off x="7596035" y="4451302"/>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X</a:t>
            </a:r>
            <a:endParaRPr lang="zh-TW" altLang="en-US" dirty="0"/>
          </a:p>
        </p:txBody>
      </p:sp>
      <p:sp>
        <p:nvSpPr>
          <p:cNvPr id="13" name="文字方塊 12">
            <a:extLst>
              <a:ext uri="{FF2B5EF4-FFF2-40B4-BE49-F238E27FC236}">
                <a16:creationId xmlns:a16="http://schemas.microsoft.com/office/drawing/2014/main" id="{0D25843A-1D7E-49EA-B5BE-5903D31C1E9A}"/>
              </a:ext>
            </a:extLst>
          </p:cNvPr>
          <p:cNvSpPr txBox="1"/>
          <p:nvPr/>
        </p:nvSpPr>
        <p:spPr>
          <a:xfrm>
            <a:off x="7853436" y="4383714"/>
            <a:ext cx="3206663" cy="369332"/>
          </a:xfrm>
          <a:prstGeom prst="rect">
            <a:avLst/>
          </a:prstGeom>
          <a:noFill/>
        </p:spPr>
        <p:txBody>
          <a:bodyPr wrap="square" rtlCol="0">
            <a:spAutoFit/>
          </a:bodyPr>
          <a:lstStyle/>
          <a:p>
            <a:r>
              <a:rPr lang="en-US" altLang="zh-TW" dirty="0"/>
              <a:t>channel-wise multiplication</a:t>
            </a:r>
            <a:endParaRPr lang="zh-TW" altLang="en-US" dirty="0"/>
          </a:p>
        </p:txBody>
      </p:sp>
      <p:sp>
        <p:nvSpPr>
          <p:cNvPr id="14" name="橢圓 13">
            <a:extLst>
              <a:ext uri="{FF2B5EF4-FFF2-40B4-BE49-F238E27FC236}">
                <a16:creationId xmlns:a16="http://schemas.microsoft.com/office/drawing/2014/main" id="{2D7A84A0-D230-4845-B7EC-76075C4225FC}"/>
              </a:ext>
            </a:extLst>
          </p:cNvPr>
          <p:cNvSpPr/>
          <p:nvPr/>
        </p:nvSpPr>
        <p:spPr>
          <a:xfrm>
            <a:off x="7596033" y="4910204"/>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a:t>
            </a:r>
            <a:endParaRPr lang="zh-TW" altLang="en-US" dirty="0"/>
          </a:p>
        </p:txBody>
      </p:sp>
      <p:sp>
        <p:nvSpPr>
          <p:cNvPr id="15" name="文字方塊 14">
            <a:extLst>
              <a:ext uri="{FF2B5EF4-FFF2-40B4-BE49-F238E27FC236}">
                <a16:creationId xmlns:a16="http://schemas.microsoft.com/office/drawing/2014/main" id="{DEDBC0F2-36AC-4881-958C-B4CD0F7E295D}"/>
              </a:ext>
            </a:extLst>
          </p:cNvPr>
          <p:cNvSpPr txBox="1"/>
          <p:nvPr/>
        </p:nvSpPr>
        <p:spPr>
          <a:xfrm>
            <a:off x="7859694" y="4834608"/>
            <a:ext cx="2676194" cy="369332"/>
          </a:xfrm>
          <a:prstGeom prst="rect">
            <a:avLst/>
          </a:prstGeom>
          <a:noFill/>
        </p:spPr>
        <p:txBody>
          <a:bodyPr wrap="square" rtlCol="0">
            <a:spAutoFit/>
          </a:bodyPr>
          <a:lstStyle/>
          <a:p>
            <a:r>
              <a:rPr lang="en-US" altLang="zh-TW" dirty="0"/>
              <a:t>pixel-wise addition</a:t>
            </a:r>
            <a:endParaRPr lang="zh-TW" altLang="en-US" dirty="0"/>
          </a:p>
        </p:txBody>
      </p:sp>
    </p:spTree>
    <p:extLst>
      <p:ext uri="{BB962C8B-B14F-4D97-AF65-F5344CB8AC3E}">
        <p14:creationId xmlns:p14="http://schemas.microsoft.com/office/powerpoint/2010/main" val="2555975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資料庫圖表 6"/>
          <p:cNvGraphicFramePr/>
          <p:nvPr>
            <p:extLst>
              <p:ext uri="{D42A27DB-BD31-4B8C-83A1-F6EECF244321}">
                <p14:modId xmlns:p14="http://schemas.microsoft.com/office/powerpoint/2010/main" val="1362834901"/>
              </p:ext>
            </p:extLst>
          </p:nvPr>
        </p:nvGraphicFramePr>
        <p:xfrm>
          <a:off x="504168" y="-32612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肘形接點 5"/>
          <p:cNvCxnSpPr/>
          <p:nvPr/>
        </p:nvCxnSpPr>
        <p:spPr>
          <a:xfrm rot="16200000" flipH="1">
            <a:off x="4960620" y="1487835"/>
            <a:ext cx="472440" cy="426720"/>
          </a:xfrm>
          <a:prstGeom prst="bentConnector3">
            <a:avLst>
              <a:gd name="adj1" fmla="val 98387"/>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p:txBody>
          <a:bodyPr/>
          <a:lstStyle/>
          <a:p>
            <a:r>
              <a:rPr lang="en-US" dirty="0"/>
              <a:t>21</a:t>
            </a:r>
          </a:p>
        </p:txBody>
      </p:sp>
      <p:sp>
        <p:nvSpPr>
          <p:cNvPr id="9" name="橢圓 8">
            <a:extLst>
              <a:ext uri="{FF2B5EF4-FFF2-40B4-BE49-F238E27FC236}">
                <a16:creationId xmlns:a16="http://schemas.microsoft.com/office/drawing/2014/main" id="{4927CE68-57AC-42E9-826C-35E4B1CF5C5C}"/>
              </a:ext>
            </a:extLst>
          </p:cNvPr>
          <p:cNvSpPr/>
          <p:nvPr/>
        </p:nvSpPr>
        <p:spPr>
          <a:xfrm>
            <a:off x="9313766" y="4991401"/>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a:t>
            </a:r>
            <a:endParaRPr lang="zh-TW" altLang="en-US" dirty="0"/>
          </a:p>
        </p:txBody>
      </p:sp>
      <p:sp>
        <p:nvSpPr>
          <p:cNvPr id="10" name="文字方塊 9">
            <a:extLst>
              <a:ext uri="{FF2B5EF4-FFF2-40B4-BE49-F238E27FC236}">
                <a16:creationId xmlns:a16="http://schemas.microsoft.com/office/drawing/2014/main" id="{0BCB7D76-0051-4EFB-9174-F1E9BE002984}"/>
              </a:ext>
            </a:extLst>
          </p:cNvPr>
          <p:cNvSpPr txBox="1"/>
          <p:nvPr/>
        </p:nvSpPr>
        <p:spPr>
          <a:xfrm>
            <a:off x="9682087" y="4907162"/>
            <a:ext cx="2676194" cy="369332"/>
          </a:xfrm>
          <a:prstGeom prst="rect">
            <a:avLst/>
          </a:prstGeom>
          <a:noFill/>
        </p:spPr>
        <p:txBody>
          <a:bodyPr wrap="square" rtlCol="0">
            <a:spAutoFit/>
          </a:bodyPr>
          <a:lstStyle/>
          <a:p>
            <a:r>
              <a:rPr lang="en-US" altLang="zh-TW" dirty="0"/>
              <a:t>pixel-wise addition</a:t>
            </a:r>
            <a:endParaRPr lang="zh-TW" altLang="en-US" dirty="0"/>
          </a:p>
        </p:txBody>
      </p:sp>
      <p:pic>
        <p:nvPicPr>
          <p:cNvPr id="4" name="圖片 3">
            <a:extLst>
              <a:ext uri="{FF2B5EF4-FFF2-40B4-BE49-F238E27FC236}">
                <a16:creationId xmlns:a16="http://schemas.microsoft.com/office/drawing/2014/main" id="{EF21A7D1-CE9C-4788-93D9-0FC1B4B5B353}"/>
              </a:ext>
            </a:extLst>
          </p:cNvPr>
          <p:cNvPicPr>
            <a:picLocks noChangeAspect="1"/>
          </p:cNvPicPr>
          <p:nvPr/>
        </p:nvPicPr>
        <p:blipFill>
          <a:blip r:embed="rId7"/>
          <a:stretch>
            <a:fillRect/>
          </a:stretch>
        </p:blipFill>
        <p:spPr>
          <a:xfrm>
            <a:off x="1298032" y="4907162"/>
            <a:ext cx="9595936" cy="1365622"/>
          </a:xfrm>
          <a:prstGeom prst="rect">
            <a:avLst/>
          </a:prstGeom>
        </p:spPr>
      </p:pic>
      <p:pic>
        <p:nvPicPr>
          <p:cNvPr id="5" name="圖片 4">
            <a:extLst>
              <a:ext uri="{FF2B5EF4-FFF2-40B4-BE49-F238E27FC236}">
                <a16:creationId xmlns:a16="http://schemas.microsoft.com/office/drawing/2014/main" id="{498949A0-1E79-45CB-BCFC-6CF0B229E5B5}"/>
              </a:ext>
            </a:extLst>
          </p:cNvPr>
          <p:cNvPicPr>
            <a:picLocks noChangeAspect="1"/>
          </p:cNvPicPr>
          <p:nvPr/>
        </p:nvPicPr>
        <p:blipFill>
          <a:blip r:embed="rId8"/>
          <a:stretch>
            <a:fillRect/>
          </a:stretch>
        </p:blipFill>
        <p:spPr>
          <a:xfrm>
            <a:off x="1338668" y="1658963"/>
            <a:ext cx="5044764" cy="3048440"/>
          </a:xfrm>
          <a:prstGeom prst="rect">
            <a:avLst/>
          </a:prstGeom>
        </p:spPr>
      </p:pic>
      <p:sp>
        <p:nvSpPr>
          <p:cNvPr id="12" name="矩形 11">
            <a:extLst>
              <a:ext uri="{FF2B5EF4-FFF2-40B4-BE49-F238E27FC236}">
                <a16:creationId xmlns:a16="http://schemas.microsoft.com/office/drawing/2014/main" id="{BD429CE3-008E-4B72-A5D4-D7B7E0348EDB}"/>
              </a:ext>
            </a:extLst>
          </p:cNvPr>
          <p:cNvSpPr/>
          <p:nvPr/>
        </p:nvSpPr>
        <p:spPr>
          <a:xfrm>
            <a:off x="5089794" y="3812446"/>
            <a:ext cx="683044" cy="46524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641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資料庫圖表 6"/>
          <p:cNvGraphicFramePr/>
          <p:nvPr>
            <p:extLst>
              <p:ext uri="{D42A27DB-BD31-4B8C-83A1-F6EECF244321}">
                <p14:modId xmlns:p14="http://schemas.microsoft.com/office/powerpoint/2010/main" val="3149442160"/>
              </p:ext>
            </p:extLst>
          </p:nvPr>
        </p:nvGraphicFramePr>
        <p:xfrm>
          <a:off x="504168" y="-32612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肘形接點 5"/>
          <p:cNvCxnSpPr/>
          <p:nvPr/>
        </p:nvCxnSpPr>
        <p:spPr>
          <a:xfrm rot="16200000" flipH="1">
            <a:off x="4960620" y="1487835"/>
            <a:ext cx="472440" cy="426720"/>
          </a:xfrm>
          <a:prstGeom prst="bentConnector3">
            <a:avLst>
              <a:gd name="adj1" fmla="val 98387"/>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p:txBody>
          <a:bodyPr/>
          <a:lstStyle/>
          <a:p>
            <a:r>
              <a:rPr lang="en-US" dirty="0"/>
              <a:t>22</a:t>
            </a:r>
          </a:p>
        </p:txBody>
      </p:sp>
      <p:pic>
        <p:nvPicPr>
          <p:cNvPr id="4" name="圖片 3">
            <a:extLst>
              <a:ext uri="{FF2B5EF4-FFF2-40B4-BE49-F238E27FC236}">
                <a16:creationId xmlns:a16="http://schemas.microsoft.com/office/drawing/2014/main" id="{08006E9D-2889-48AA-9E27-B4C24DFB7513}"/>
              </a:ext>
            </a:extLst>
          </p:cNvPr>
          <p:cNvPicPr>
            <a:picLocks noChangeAspect="1"/>
          </p:cNvPicPr>
          <p:nvPr/>
        </p:nvPicPr>
        <p:blipFill>
          <a:blip r:embed="rId7"/>
          <a:stretch>
            <a:fillRect/>
          </a:stretch>
        </p:blipFill>
        <p:spPr>
          <a:xfrm>
            <a:off x="614336" y="4752369"/>
            <a:ext cx="11204419" cy="1565093"/>
          </a:xfrm>
          <a:prstGeom prst="rect">
            <a:avLst/>
          </a:prstGeom>
        </p:spPr>
      </p:pic>
      <p:sp>
        <p:nvSpPr>
          <p:cNvPr id="45" name="橢圓 44">
            <a:extLst>
              <a:ext uri="{FF2B5EF4-FFF2-40B4-BE49-F238E27FC236}">
                <a16:creationId xmlns:a16="http://schemas.microsoft.com/office/drawing/2014/main" id="{3B7F6A58-0698-49D2-BA55-A6E8EC10317A}"/>
              </a:ext>
            </a:extLst>
          </p:cNvPr>
          <p:cNvSpPr/>
          <p:nvPr/>
        </p:nvSpPr>
        <p:spPr>
          <a:xfrm>
            <a:off x="8866471" y="3328156"/>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a:t>
            </a:r>
            <a:endParaRPr lang="zh-TW" altLang="en-US" dirty="0"/>
          </a:p>
        </p:txBody>
      </p:sp>
      <p:sp>
        <p:nvSpPr>
          <p:cNvPr id="46" name="橢圓 45">
            <a:extLst>
              <a:ext uri="{FF2B5EF4-FFF2-40B4-BE49-F238E27FC236}">
                <a16:creationId xmlns:a16="http://schemas.microsoft.com/office/drawing/2014/main" id="{19967B9B-CD8E-4538-A7E5-4C603E39DA79}"/>
              </a:ext>
            </a:extLst>
          </p:cNvPr>
          <p:cNvSpPr/>
          <p:nvPr/>
        </p:nvSpPr>
        <p:spPr>
          <a:xfrm>
            <a:off x="8866476" y="3788834"/>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X</a:t>
            </a:r>
            <a:endParaRPr lang="zh-TW" altLang="en-US" dirty="0"/>
          </a:p>
        </p:txBody>
      </p:sp>
      <p:sp>
        <p:nvSpPr>
          <p:cNvPr id="47" name="文字方塊 46">
            <a:extLst>
              <a:ext uri="{FF2B5EF4-FFF2-40B4-BE49-F238E27FC236}">
                <a16:creationId xmlns:a16="http://schemas.microsoft.com/office/drawing/2014/main" id="{17B6B4F6-9A42-4FAD-AC64-A78D16A05DF0}"/>
              </a:ext>
            </a:extLst>
          </p:cNvPr>
          <p:cNvSpPr txBox="1"/>
          <p:nvPr/>
        </p:nvSpPr>
        <p:spPr>
          <a:xfrm>
            <a:off x="9130135" y="3269864"/>
            <a:ext cx="1518408" cy="369332"/>
          </a:xfrm>
          <a:prstGeom prst="rect">
            <a:avLst/>
          </a:prstGeom>
          <a:noFill/>
        </p:spPr>
        <p:txBody>
          <a:bodyPr wrap="square" rtlCol="0">
            <a:spAutoFit/>
          </a:bodyPr>
          <a:lstStyle/>
          <a:p>
            <a:r>
              <a:rPr lang="en-US" altLang="zh-TW" dirty="0"/>
              <a:t>concatenate</a:t>
            </a:r>
            <a:endParaRPr lang="zh-TW" altLang="en-US" dirty="0"/>
          </a:p>
        </p:txBody>
      </p:sp>
      <p:sp>
        <p:nvSpPr>
          <p:cNvPr id="48" name="文字方塊 47">
            <a:extLst>
              <a:ext uri="{FF2B5EF4-FFF2-40B4-BE49-F238E27FC236}">
                <a16:creationId xmlns:a16="http://schemas.microsoft.com/office/drawing/2014/main" id="{0121E7A9-F06E-4F6C-AE93-0D2B818130B5}"/>
              </a:ext>
            </a:extLst>
          </p:cNvPr>
          <p:cNvSpPr txBox="1"/>
          <p:nvPr/>
        </p:nvSpPr>
        <p:spPr>
          <a:xfrm>
            <a:off x="9130135" y="3729391"/>
            <a:ext cx="3206663" cy="369332"/>
          </a:xfrm>
          <a:prstGeom prst="rect">
            <a:avLst/>
          </a:prstGeom>
          <a:noFill/>
        </p:spPr>
        <p:txBody>
          <a:bodyPr wrap="square" rtlCol="0">
            <a:spAutoFit/>
          </a:bodyPr>
          <a:lstStyle/>
          <a:p>
            <a:r>
              <a:rPr lang="en-US" altLang="zh-TW" dirty="0"/>
              <a:t>channel-wise multiplication</a:t>
            </a:r>
            <a:endParaRPr lang="zh-TW" altLang="en-US" dirty="0"/>
          </a:p>
        </p:txBody>
      </p:sp>
      <p:sp>
        <p:nvSpPr>
          <p:cNvPr id="49" name="橢圓 48">
            <a:extLst>
              <a:ext uri="{FF2B5EF4-FFF2-40B4-BE49-F238E27FC236}">
                <a16:creationId xmlns:a16="http://schemas.microsoft.com/office/drawing/2014/main" id="{95DE9602-5EB4-4A8B-8538-3D59597EF0D9}"/>
              </a:ext>
            </a:extLst>
          </p:cNvPr>
          <p:cNvSpPr/>
          <p:nvPr/>
        </p:nvSpPr>
        <p:spPr>
          <a:xfrm>
            <a:off x="8866474" y="4247736"/>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a:t>
            </a:r>
            <a:endParaRPr lang="zh-TW" altLang="en-US" dirty="0"/>
          </a:p>
        </p:txBody>
      </p:sp>
      <p:sp>
        <p:nvSpPr>
          <p:cNvPr id="50" name="文字方塊 49">
            <a:extLst>
              <a:ext uri="{FF2B5EF4-FFF2-40B4-BE49-F238E27FC236}">
                <a16:creationId xmlns:a16="http://schemas.microsoft.com/office/drawing/2014/main" id="{BA9F207E-47D3-4E2C-B014-DF46DEFD0105}"/>
              </a:ext>
            </a:extLst>
          </p:cNvPr>
          <p:cNvSpPr txBox="1"/>
          <p:nvPr/>
        </p:nvSpPr>
        <p:spPr>
          <a:xfrm>
            <a:off x="9130135" y="4172140"/>
            <a:ext cx="2676194" cy="369332"/>
          </a:xfrm>
          <a:prstGeom prst="rect">
            <a:avLst/>
          </a:prstGeom>
          <a:noFill/>
        </p:spPr>
        <p:txBody>
          <a:bodyPr wrap="square" rtlCol="0">
            <a:spAutoFit/>
          </a:bodyPr>
          <a:lstStyle/>
          <a:p>
            <a:r>
              <a:rPr lang="en-US" altLang="zh-TW" dirty="0"/>
              <a:t>pixel-wise addition</a:t>
            </a:r>
            <a:endParaRPr lang="zh-TW" altLang="en-US" dirty="0"/>
          </a:p>
        </p:txBody>
      </p:sp>
      <p:pic>
        <p:nvPicPr>
          <p:cNvPr id="5" name="圖片 4">
            <a:extLst>
              <a:ext uri="{FF2B5EF4-FFF2-40B4-BE49-F238E27FC236}">
                <a16:creationId xmlns:a16="http://schemas.microsoft.com/office/drawing/2014/main" id="{5D9C458C-05E5-4038-8858-3D87B7122F10}"/>
              </a:ext>
            </a:extLst>
          </p:cNvPr>
          <p:cNvPicPr>
            <a:picLocks noChangeAspect="1"/>
          </p:cNvPicPr>
          <p:nvPr/>
        </p:nvPicPr>
        <p:blipFill>
          <a:blip r:embed="rId8"/>
          <a:stretch>
            <a:fillRect/>
          </a:stretch>
        </p:blipFill>
        <p:spPr>
          <a:xfrm>
            <a:off x="1054171" y="1670267"/>
            <a:ext cx="5041829" cy="3048264"/>
          </a:xfrm>
          <a:prstGeom prst="rect">
            <a:avLst/>
          </a:prstGeom>
        </p:spPr>
      </p:pic>
      <p:sp>
        <p:nvSpPr>
          <p:cNvPr id="19" name="矩形 18">
            <a:extLst>
              <a:ext uri="{FF2B5EF4-FFF2-40B4-BE49-F238E27FC236}">
                <a16:creationId xmlns:a16="http://schemas.microsoft.com/office/drawing/2014/main" id="{FDA67578-CA43-4DC1-B7A2-3F8119DE5C3A}"/>
              </a:ext>
            </a:extLst>
          </p:cNvPr>
          <p:cNvSpPr/>
          <p:nvPr/>
        </p:nvSpPr>
        <p:spPr>
          <a:xfrm>
            <a:off x="1277956" y="3215517"/>
            <a:ext cx="848298" cy="50513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48478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資料庫圖表 6"/>
          <p:cNvGraphicFramePr/>
          <p:nvPr>
            <p:extLst>
              <p:ext uri="{D42A27DB-BD31-4B8C-83A1-F6EECF244321}">
                <p14:modId xmlns:p14="http://schemas.microsoft.com/office/powerpoint/2010/main" val="3130200360"/>
              </p:ext>
            </p:extLst>
          </p:nvPr>
        </p:nvGraphicFramePr>
        <p:xfrm>
          <a:off x="504168" y="-32612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肘形接點 5"/>
          <p:cNvCxnSpPr/>
          <p:nvPr/>
        </p:nvCxnSpPr>
        <p:spPr>
          <a:xfrm rot="16200000" flipH="1">
            <a:off x="4960620" y="1487835"/>
            <a:ext cx="472440" cy="426720"/>
          </a:xfrm>
          <a:prstGeom prst="bentConnector3">
            <a:avLst>
              <a:gd name="adj1" fmla="val 98387"/>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p:txBody>
          <a:bodyPr/>
          <a:lstStyle/>
          <a:p>
            <a:r>
              <a:rPr lang="en-US" dirty="0"/>
              <a:t>23</a:t>
            </a: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9C658ED6-CD70-4417-A61F-F43B2F7B92E1}"/>
                  </a:ext>
                </a:extLst>
              </p:cNvPr>
              <p:cNvSpPr txBox="1"/>
              <p:nvPr/>
            </p:nvSpPr>
            <p:spPr>
              <a:xfrm>
                <a:off x="5955484" y="4504468"/>
                <a:ext cx="6096000" cy="646331"/>
              </a:xfrm>
              <a:prstGeom prst="rect">
                <a:avLst/>
              </a:prstGeom>
              <a:noFill/>
            </p:spPr>
            <p:txBody>
              <a:bodyPr wrap="square">
                <a:spAutoFit/>
              </a:bodyPr>
              <a:lstStyle/>
              <a:p>
                <a:pPr algn="ctr"/>
                <a14:m>
                  <m:oMath xmlns:m="http://schemas.openxmlformats.org/officeDocument/2006/math">
                    <m:r>
                      <a:rPr lang="zh-TW" altLang="en-US" i="1" smtClean="0">
                        <a:latin typeface="Cambria Math" panose="02040503050406030204" pitchFamily="18" charset="0"/>
                      </a:rPr>
                      <m:t>𝑇𝑜𝑡𝑎𝑙</m:t>
                    </m:r>
                    <m:r>
                      <a:rPr lang="zh-TW" altLang="en-US" i="0">
                        <a:latin typeface="Cambria Math" panose="02040503050406030204" pitchFamily="18" charset="0"/>
                      </a:rPr>
                      <m:t> </m:t>
                    </m:r>
                    <m:r>
                      <a:rPr lang="zh-TW" altLang="en-US" i="1">
                        <a:latin typeface="Cambria Math" panose="02040503050406030204" pitchFamily="18" charset="0"/>
                      </a:rPr>
                      <m:t>𝐿𝑜𝑠𝑠</m:t>
                    </m:r>
                    <m:r>
                      <a:rPr lang="zh-TW" altLang="en-US" i="0">
                        <a:latin typeface="Cambria Math" panose="02040503050406030204" pitchFamily="18" charset="0"/>
                      </a:rPr>
                      <m:t>=</m:t>
                    </m:r>
                    <m:r>
                      <a:rPr lang="zh-TW" altLang="en-US" i="1">
                        <a:latin typeface="Cambria Math" panose="02040503050406030204" pitchFamily="18" charset="0"/>
                      </a:rPr>
                      <m:t>𝛼</m:t>
                    </m:r>
                    <m:sSub>
                      <m:sSubPr>
                        <m:ctrlPr>
                          <a:rPr lang="zh-TW" altLang="en-US" i="1">
                            <a:latin typeface="Cambria Math" panose="02040503050406030204" pitchFamily="18" charset="0"/>
                          </a:rPr>
                        </m:ctrlPr>
                      </m:sSubPr>
                      <m:e>
                        <m:r>
                          <a:rPr lang="zh-TW" altLang="en-US" i="1">
                            <a:latin typeface="Cambria Math" panose="02040503050406030204" pitchFamily="18" charset="0"/>
                          </a:rPr>
                          <m:t>𝐿</m:t>
                        </m:r>
                      </m:e>
                      <m:sub>
                        <m:r>
                          <a:rPr lang="zh-TW" altLang="en-US" i="1">
                            <a:latin typeface="Cambria Math" panose="02040503050406030204" pitchFamily="18" charset="0"/>
                          </a:rPr>
                          <m:t>𝑚𝑎𝑖𝑛</m:t>
                        </m:r>
                      </m:sub>
                    </m:sSub>
                    <m:r>
                      <a:rPr lang="zh-TW" altLang="en-US" i="0">
                        <a:latin typeface="Cambria Math" panose="02040503050406030204" pitchFamily="18" charset="0"/>
                      </a:rPr>
                      <m:t>+</m:t>
                    </m:r>
                    <m:r>
                      <a:rPr lang="zh-TW" altLang="en-US" i="1">
                        <a:latin typeface="Cambria Math" panose="02040503050406030204" pitchFamily="18" charset="0"/>
                      </a:rPr>
                      <m:t>𝛽</m:t>
                    </m:r>
                    <m:sSub>
                      <m:sSubPr>
                        <m:ctrlPr>
                          <a:rPr lang="zh-TW" altLang="en-US" i="1">
                            <a:latin typeface="Cambria Math" panose="02040503050406030204" pitchFamily="18" charset="0"/>
                          </a:rPr>
                        </m:ctrlPr>
                      </m:sSubPr>
                      <m:e>
                        <m:r>
                          <a:rPr lang="zh-TW" altLang="en-US" i="1">
                            <a:latin typeface="Cambria Math" panose="02040503050406030204" pitchFamily="18" charset="0"/>
                          </a:rPr>
                          <m:t>𝐿</m:t>
                        </m:r>
                      </m:e>
                      <m:sub>
                        <m:r>
                          <a:rPr lang="zh-TW" altLang="en-US" i="1">
                            <a:latin typeface="Cambria Math" panose="02040503050406030204" pitchFamily="18" charset="0"/>
                          </a:rPr>
                          <m:t>𝑎𝑢𝑥</m:t>
                        </m:r>
                        <m:r>
                          <a:rPr lang="zh-TW" altLang="en-US" i="0">
                            <a:latin typeface="Cambria Math" panose="02040503050406030204" pitchFamily="18" charset="0"/>
                          </a:rPr>
                          <m:t>1</m:t>
                        </m:r>
                      </m:sub>
                    </m:sSub>
                    <m:r>
                      <a:rPr lang="zh-TW" altLang="en-US" i="0">
                        <a:latin typeface="Cambria Math" panose="02040503050406030204" pitchFamily="18" charset="0"/>
                      </a:rPr>
                      <m:t>+</m:t>
                    </m:r>
                    <m:r>
                      <a:rPr lang="zh-TW" altLang="en-US" i="1">
                        <a:latin typeface="Cambria Math" panose="02040503050406030204" pitchFamily="18" charset="0"/>
                      </a:rPr>
                      <m:t>𝛾</m:t>
                    </m:r>
                    <m:sSub>
                      <m:sSubPr>
                        <m:ctrlPr>
                          <a:rPr lang="zh-TW" altLang="en-US" i="1">
                            <a:latin typeface="Cambria Math" panose="02040503050406030204" pitchFamily="18" charset="0"/>
                          </a:rPr>
                        </m:ctrlPr>
                      </m:sSubPr>
                      <m:e>
                        <m:r>
                          <a:rPr lang="zh-TW" altLang="en-US" i="1">
                            <a:latin typeface="Cambria Math" panose="02040503050406030204" pitchFamily="18" charset="0"/>
                          </a:rPr>
                          <m:t>𝐿</m:t>
                        </m:r>
                      </m:e>
                      <m:sub>
                        <m:r>
                          <a:rPr lang="zh-TW" altLang="en-US" i="1">
                            <a:latin typeface="Cambria Math" panose="02040503050406030204" pitchFamily="18" charset="0"/>
                          </a:rPr>
                          <m:t>𝑎𝑢𝑥</m:t>
                        </m:r>
                        <m:r>
                          <a:rPr lang="zh-TW" altLang="en-US" i="0">
                            <a:latin typeface="Cambria Math" panose="02040503050406030204" pitchFamily="18" charset="0"/>
                          </a:rPr>
                          <m:t>2</m:t>
                        </m:r>
                      </m:sub>
                    </m:sSub>
                    <m:r>
                      <a:rPr lang="en-US" altLang="zh-TW" b="0" i="0" smtClean="0">
                        <a:latin typeface="Cambria Math" panose="02040503050406030204" pitchFamily="18" charset="0"/>
                      </a:rPr>
                      <m:t>(</m:t>
                    </m:r>
                    <m:r>
                      <a:rPr lang="zh-TW" altLang="en-US" i="1" smtClean="0">
                        <a:latin typeface="Cambria Math" panose="02040503050406030204" pitchFamily="18" charset="0"/>
                      </a:rPr>
                      <m:t>𝛼</m:t>
                    </m:r>
                  </m:oMath>
                </a14:m>
                <a:r>
                  <a:rPr lang="en-US" altLang="zh-TW" dirty="0"/>
                  <a:t>,</a:t>
                </a:r>
                <a14:m>
                  <m:oMath xmlns:m="http://schemas.openxmlformats.org/officeDocument/2006/math">
                    <m:r>
                      <a:rPr lang="zh-TW" altLang="en-US" i="1">
                        <a:latin typeface="Cambria Math" panose="02040503050406030204" pitchFamily="18" charset="0"/>
                      </a:rPr>
                      <m:t>𝛽</m:t>
                    </m:r>
                  </m:oMath>
                </a14:m>
                <a:r>
                  <a:rPr lang="en-US" altLang="zh-TW" dirty="0"/>
                  <a:t>,</a:t>
                </a:r>
                <a14:m>
                  <m:oMath xmlns:m="http://schemas.openxmlformats.org/officeDocument/2006/math">
                    <m:r>
                      <a:rPr lang="zh-TW" altLang="en-US" i="1">
                        <a:latin typeface="Cambria Math" panose="02040503050406030204" pitchFamily="18" charset="0"/>
                      </a:rPr>
                      <m:t>𝛾</m:t>
                    </m:r>
                  </m:oMath>
                </a14:m>
                <a:r>
                  <a:rPr lang="en-US" altLang="zh-TW" dirty="0"/>
                  <a:t> = 1)</a:t>
                </a:r>
              </a:p>
              <a:p>
                <a:endParaRPr lang="en-US" altLang="zh-TW" dirty="0"/>
              </a:p>
            </p:txBody>
          </p:sp>
        </mc:Choice>
        <mc:Fallback xmlns="">
          <p:sp>
            <p:nvSpPr>
              <p:cNvPr id="11" name="文字方塊 10">
                <a:extLst>
                  <a:ext uri="{FF2B5EF4-FFF2-40B4-BE49-F238E27FC236}">
                    <a16:creationId xmlns:a16="http://schemas.microsoft.com/office/drawing/2014/main" id="{9C658ED6-CD70-4417-A61F-F43B2F7B92E1}"/>
                  </a:ext>
                </a:extLst>
              </p:cNvPr>
              <p:cNvSpPr txBox="1">
                <a:spLocks noRot="1" noChangeAspect="1" noMove="1" noResize="1" noEditPoints="1" noAdjustHandles="1" noChangeArrowheads="1" noChangeShapeType="1" noTextEdit="1"/>
              </p:cNvSpPr>
              <p:nvPr/>
            </p:nvSpPr>
            <p:spPr>
              <a:xfrm>
                <a:off x="5955484" y="4504468"/>
                <a:ext cx="6096000" cy="646331"/>
              </a:xfrm>
              <a:prstGeom prst="rect">
                <a:avLst/>
              </a:prstGeom>
              <a:blipFill>
                <a:blip r:embed="rId7"/>
                <a:stretch>
                  <a:fillRect t="-6604"/>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DCE35A7C-3076-4407-8A1F-25AA98672EB7}"/>
              </a:ext>
            </a:extLst>
          </p:cNvPr>
          <p:cNvPicPr>
            <a:picLocks noChangeAspect="1"/>
          </p:cNvPicPr>
          <p:nvPr/>
        </p:nvPicPr>
        <p:blipFill>
          <a:blip r:embed="rId8"/>
          <a:stretch>
            <a:fillRect/>
          </a:stretch>
        </p:blipFill>
        <p:spPr>
          <a:xfrm>
            <a:off x="355891" y="2371612"/>
            <a:ext cx="5891300" cy="4335369"/>
          </a:xfrm>
          <a:prstGeom prst="rect">
            <a:avLst/>
          </a:prstGeom>
        </p:spPr>
      </p:pic>
    </p:spTree>
    <p:extLst>
      <p:ext uri="{BB962C8B-B14F-4D97-AF65-F5344CB8AC3E}">
        <p14:creationId xmlns:p14="http://schemas.microsoft.com/office/powerpoint/2010/main" val="1865026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資料庫圖表 6"/>
          <p:cNvGraphicFramePr/>
          <p:nvPr/>
        </p:nvGraphicFramePr>
        <p:xfrm>
          <a:off x="504168" y="-326125"/>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肘形接點 5"/>
          <p:cNvCxnSpPr/>
          <p:nvPr/>
        </p:nvCxnSpPr>
        <p:spPr>
          <a:xfrm rot="16200000" flipH="1">
            <a:off x="4960620" y="1487835"/>
            <a:ext cx="472440" cy="426720"/>
          </a:xfrm>
          <a:prstGeom prst="bentConnector3">
            <a:avLst>
              <a:gd name="adj1" fmla="val 98387"/>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投影片編號版面配置區 1"/>
          <p:cNvSpPr>
            <a:spLocks noGrp="1"/>
          </p:cNvSpPr>
          <p:nvPr>
            <p:ph type="sldNum" sz="quarter" idx="12"/>
          </p:nvPr>
        </p:nvSpPr>
        <p:spPr>
          <a:xfrm>
            <a:off x="11319595" y="6272784"/>
            <a:ext cx="640080" cy="365125"/>
          </a:xfrm>
        </p:spPr>
        <p:txBody>
          <a:bodyPr/>
          <a:lstStyle/>
          <a:p>
            <a:r>
              <a:rPr lang="en-US" dirty="0"/>
              <a:t>24</a:t>
            </a:r>
          </a:p>
        </p:txBody>
      </p:sp>
      <p:grpSp>
        <p:nvGrpSpPr>
          <p:cNvPr id="27" name="群組 26">
            <a:extLst>
              <a:ext uri="{FF2B5EF4-FFF2-40B4-BE49-F238E27FC236}">
                <a16:creationId xmlns:a16="http://schemas.microsoft.com/office/drawing/2014/main" id="{20CB62E3-8AAB-49BC-A1C0-970CE97B36FA}"/>
              </a:ext>
            </a:extLst>
          </p:cNvPr>
          <p:cNvGrpSpPr/>
          <p:nvPr/>
        </p:nvGrpSpPr>
        <p:grpSpPr>
          <a:xfrm>
            <a:off x="334255" y="2585723"/>
            <a:ext cx="10071378" cy="996351"/>
            <a:chOff x="334255" y="2585723"/>
            <a:chExt cx="10071378" cy="996351"/>
          </a:xfrm>
        </p:grpSpPr>
        <p:sp>
          <p:nvSpPr>
            <p:cNvPr id="23" name="矩形: 圓角 22">
              <a:extLst>
                <a:ext uri="{FF2B5EF4-FFF2-40B4-BE49-F238E27FC236}">
                  <a16:creationId xmlns:a16="http://schemas.microsoft.com/office/drawing/2014/main" id="{30EEF5B5-53DA-46A1-9419-4CD903BF92A9}"/>
                </a:ext>
              </a:extLst>
            </p:cNvPr>
            <p:cNvSpPr/>
            <p:nvPr/>
          </p:nvSpPr>
          <p:spPr>
            <a:xfrm>
              <a:off x="1192622" y="2585723"/>
              <a:ext cx="9213011" cy="996351"/>
            </a:xfrm>
            <a:prstGeom prst="roundRect">
              <a:avLst/>
            </a:prstGeom>
            <a:solidFill>
              <a:srgbClr val="CFE0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F0DE2493-3E81-4D10-A65F-C9E751D0CCE7}"/>
                    </a:ext>
                  </a:extLst>
                </p:cNvPr>
                <p:cNvSpPr txBox="1"/>
                <p:nvPr/>
              </p:nvSpPr>
              <p:spPr>
                <a:xfrm>
                  <a:off x="334255" y="2912911"/>
                  <a:ext cx="60946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𝑇𝑜𝑡𝑎𝑙</m:t>
                        </m:r>
                        <m:r>
                          <a:rPr lang="zh-TW" altLang="en-US" i="0">
                            <a:latin typeface="Cambria Math" panose="02040503050406030204" pitchFamily="18" charset="0"/>
                          </a:rPr>
                          <m:t> </m:t>
                        </m:r>
                        <m:r>
                          <a:rPr lang="zh-TW" altLang="en-US" i="1">
                            <a:latin typeface="Cambria Math" panose="02040503050406030204" pitchFamily="18" charset="0"/>
                          </a:rPr>
                          <m:t>𝐿𝑜𝑠𝑠</m:t>
                        </m:r>
                        <m:r>
                          <a:rPr lang="zh-TW" altLang="en-US" i="0">
                            <a:latin typeface="Cambria Math" panose="02040503050406030204" pitchFamily="18" charset="0"/>
                          </a:rPr>
                          <m:t>=</m:t>
                        </m:r>
                        <m:r>
                          <a:rPr lang="zh-TW" altLang="en-US" i="1">
                            <a:latin typeface="Cambria Math" panose="02040503050406030204" pitchFamily="18" charset="0"/>
                          </a:rPr>
                          <m:t>𝛼</m:t>
                        </m:r>
                        <m:sSub>
                          <m:sSubPr>
                            <m:ctrlPr>
                              <a:rPr lang="zh-TW" altLang="en-US" i="1">
                                <a:latin typeface="Cambria Math" panose="02040503050406030204" pitchFamily="18" charset="0"/>
                              </a:rPr>
                            </m:ctrlPr>
                          </m:sSubPr>
                          <m:e>
                            <m:r>
                              <a:rPr lang="zh-TW" altLang="en-US" i="1">
                                <a:latin typeface="Cambria Math" panose="02040503050406030204" pitchFamily="18" charset="0"/>
                              </a:rPr>
                              <m:t>𝐿</m:t>
                            </m:r>
                          </m:e>
                          <m:sub>
                            <m:r>
                              <a:rPr lang="zh-TW" altLang="en-US" i="1">
                                <a:latin typeface="Cambria Math" panose="02040503050406030204" pitchFamily="18" charset="0"/>
                              </a:rPr>
                              <m:t>𝑚𝑎𝑖𝑛</m:t>
                            </m:r>
                          </m:sub>
                        </m:sSub>
                        <m:r>
                          <a:rPr lang="zh-TW" altLang="en-US" i="0">
                            <a:latin typeface="Cambria Math" panose="02040503050406030204" pitchFamily="18" charset="0"/>
                          </a:rPr>
                          <m:t>+</m:t>
                        </m:r>
                        <m:r>
                          <a:rPr lang="zh-TW" altLang="en-US" i="1">
                            <a:latin typeface="Cambria Math" panose="02040503050406030204" pitchFamily="18" charset="0"/>
                          </a:rPr>
                          <m:t>𝛽</m:t>
                        </m:r>
                        <m:sSub>
                          <m:sSubPr>
                            <m:ctrlPr>
                              <a:rPr lang="zh-TW" altLang="en-US" i="1">
                                <a:latin typeface="Cambria Math" panose="02040503050406030204" pitchFamily="18" charset="0"/>
                              </a:rPr>
                            </m:ctrlPr>
                          </m:sSubPr>
                          <m:e>
                            <m:r>
                              <a:rPr lang="zh-TW" altLang="en-US" i="1">
                                <a:latin typeface="Cambria Math" panose="02040503050406030204" pitchFamily="18" charset="0"/>
                              </a:rPr>
                              <m:t>𝐿</m:t>
                            </m:r>
                          </m:e>
                          <m:sub>
                            <m:r>
                              <a:rPr lang="zh-TW" altLang="en-US" i="1">
                                <a:latin typeface="Cambria Math" panose="02040503050406030204" pitchFamily="18" charset="0"/>
                              </a:rPr>
                              <m:t>𝑎𝑢𝑥</m:t>
                            </m:r>
                            <m:r>
                              <a:rPr lang="zh-TW" altLang="en-US" i="0">
                                <a:latin typeface="Cambria Math" panose="02040503050406030204" pitchFamily="18" charset="0"/>
                              </a:rPr>
                              <m:t>1</m:t>
                            </m:r>
                          </m:sub>
                        </m:sSub>
                        <m:r>
                          <a:rPr lang="zh-TW" altLang="en-US" i="0">
                            <a:latin typeface="Cambria Math" panose="02040503050406030204" pitchFamily="18" charset="0"/>
                          </a:rPr>
                          <m:t>+</m:t>
                        </m:r>
                        <m:r>
                          <a:rPr lang="zh-TW" altLang="en-US" i="1">
                            <a:latin typeface="Cambria Math" panose="02040503050406030204" pitchFamily="18" charset="0"/>
                          </a:rPr>
                          <m:t>𝛾</m:t>
                        </m:r>
                        <m:sSub>
                          <m:sSubPr>
                            <m:ctrlPr>
                              <a:rPr lang="zh-TW" altLang="en-US" i="1">
                                <a:latin typeface="Cambria Math" panose="02040503050406030204" pitchFamily="18" charset="0"/>
                              </a:rPr>
                            </m:ctrlPr>
                          </m:sSubPr>
                          <m:e>
                            <m:r>
                              <a:rPr lang="zh-TW" altLang="en-US" i="1">
                                <a:latin typeface="Cambria Math" panose="02040503050406030204" pitchFamily="18" charset="0"/>
                              </a:rPr>
                              <m:t>𝐿</m:t>
                            </m:r>
                          </m:e>
                          <m:sub>
                            <m:r>
                              <a:rPr lang="zh-TW" altLang="en-US" i="1">
                                <a:latin typeface="Cambria Math" panose="02040503050406030204" pitchFamily="18" charset="0"/>
                              </a:rPr>
                              <m:t>𝑎𝑢𝑥</m:t>
                            </m:r>
                            <m:r>
                              <a:rPr lang="zh-TW" altLang="en-US" i="0">
                                <a:latin typeface="Cambria Math" panose="02040503050406030204" pitchFamily="18" charset="0"/>
                              </a:rPr>
                              <m:t>2</m:t>
                            </m:r>
                          </m:sub>
                        </m:sSub>
                      </m:oMath>
                    </m:oMathPara>
                  </a14:m>
                  <a:endParaRPr lang="zh-TW" altLang="en-US" dirty="0"/>
                </a:p>
              </p:txBody>
            </p:sp>
          </mc:Choice>
          <mc:Fallback xmlns="">
            <p:sp>
              <p:nvSpPr>
                <p:cNvPr id="13" name="文字方塊 12">
                  <a:extLst>
                    <a:ext uri="{FF2B5EF4-FFF2-40B4-BE49-F238E27FC236}">
                      <a16:creationId xmlns:a16="http://schemas.microsoft.com/office/drawing/2014/main" id="{F0DE2493-3E81-4D10-A65F-C9E751D0CCE7}"/>
                    </a:ext>
                  </a:extLst>
                </p:cNvPr>
                <p:cNvSpPr txBox="1">
                  <a:spLocks noRot="1" noChangeAspect="1" noMove="1" noResize="1" noEditPoints="1" noAdjustHandles="1" noChangeArrowheads="1" noChangeShapeType="1" noTextEdit="1"/>
                </p:cNvSpPr>
                <p:nvPr/>
              </p:nvSpPr>
              <p:spPr>
                <a:xfrm>
                  <a:off x="334255" y="2912911"/>
                  <a:ext cx="6094602" cy="369332"/>
                </a:xfrm>
                <a:prstGeom prst="rect">
                  <a:avLst/>
                </a:prstGeom>
                <a:blipFill>
                  <a:blip r:embed="rId8"/>
                  <a:stretch>
                    <a:fillRect b="-15000"/>
                  </a:stretch>
                </a:blipFill>
              </p:spPr>
              <p:txBody>
                <a:bodyPr/>
                <a:lstStyle/>
                <a:p>
                  <a:r>
                    <a:rPr lang="zh-TW" altLang="en-US">
                      <a:noFill/>
                    </a:rPr>
                    <a:t> </a:t>
                  </a:r>
                </a:p>
              </p:txBody>
            </p:sp>
          </mc:Fallback>
        </mc:AlternateContent>
      </p:grpSp>
      <p:grpSp>
        <p:nvGrpSpPr>
          <p:cNvPr id="26" name="群組 25">
            <a:extLst>
              <a:ext uri="{FF2B5EF4-FFF2-40B4-BE49-F238E27FC236}">
                <a16:creationId xmlns:a16="http://schemas.microsoft.com/office/drawing/2014/main" id="{3626B2FD-16F7-4C11-B221-068BCCB3FBCB}"/>
              </a:ext>
            </a:extLst>
          </p:cNvPr>
          <p:cNvGrpSpPr/>
          <p:nvPr/>
        </p:nvGrpSpPr>
        <p:grpSpPr>
          <a:xfrm>
            <a:off x="250166" y="3741207"/>
            <a:ext cx="10155467" cy="1526875"/>
            <a:chOff x="66835" y="3528204"/>
            <a:chExt cx="10155467" cy="1526875"/>
          </a:xfrm>
        </p:grpSpPr>
        <p:sp>
          <p:nvSpPr>
            <p:cNvPr id="18" name="矩形: 圓角 17">
              <a:extLst>
                <a:ext uri="{FF2B5EF4-FFF2-40B4-BE49-F238E27FC236}">
                  <a16:creationId xmlns:a16="http://schemas.microsoft.com/office/drawing/2014/main" id="{A5EB0F01-DC79-4279-A6AC-34A578BE539D}"/>
                </a:ext>
              </a:extLst>
            </p:cNvPr>
            <p:cNvSpPr/>
            <p:nvPr/>
          </p:nvSpPr>
          <p:spPr>
            <a:xfrm>
              <a:off x="1009291" y="3528204"/>
              <a:ext cx="9213011" cy="1526875"/>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329C455-F779-475B-8071-61A4339FE1F1}"/>
                    </a:ext>
                  </a:extLst>
                </p:cNvPr>
                <p:cNvSpPr txBox="1"/>
                <p:nvPr/>
              </p:nvSpPr>
              <p:spPr>
                <a:xfrm>
                  <a:off x="66835" y="3855490"/>
                  <a:ext cx="6094602" cy="872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𝐶𝑟𝑜𝑠𝑠</m:t>
                        </m:r>
                        <m:r>
                          <a:rPr lang="zh-TW" altLang="en-US" i="0">
                            <a:latin typeface="Cambria Math" panose="02040503050406030204" pitchFamily="18" charset="0"/>
                          </a:rPr>
                          <m:t> </m:t>
                        </m:r>
                        <m:r>
                          <a:rPr lang="zh-TW" altLang="en-US" i="1">
                            <a:latin typeface="Cambria Math" panose="02040503050406030204" pitchFamily="18" charset="0"/>
                          </a:rPr>
                          <m:t>𝐸𝑛𝑡𝑟𝑜𝑝𝑦</m:t>
                        </m:r>
                        <m:r>
                          <a:rPr lang="zh-TW" altLang="en-US" i="0">
                            <a:latin typeface="Cambria Math" panose="02040503050406030204" pitchFamily="18" charset="0"/>
                          </a:rPr>
                          <m:t>= </m:t>
                        </m:r>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𝑐</m:t>
                            </m:r>
                            <m:r>
                              <a:rPr lang="zh-TW" altLang="en-US" i="0">
                                <a:latin typeface="Cambria Math" panose="02040503050406030204" pitchFamily="18" charset="0"/>
                              </a:rPr>
                              <m:t>=1</m:t>
                            </m:r>
                          </m:sub>
                          <m:sup>
                            <m:r>
                              <a:rPr lang="zh-TW" altLang="en-US" i="1">
                                <a:latin typeface="Cambria Math" panose="02040503050406030204" pitchFamily="18" charset="0"/>
                              </a:rPr>
                              <m:t>𝐶</m:t>
                            </m:r>
                          </m:sup>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r>
                                  <a:rPr lang="zh-TW" altLang="en-US" i="0">
                                    <a:latin typeface="Cambria Math" panose="02040503050406030204" pitchFamily="18" charset="0"/>
                                  </a:rPr>
                                  <m:t>=1</m:t>
                                </m:r>
                              </m:sub>
                              <m:sup>
                                <m:r>
                                  <a:rPr lang="zh-TW" altLang="en-US" i="1">
                                    <a:latin typeface="Cambria Math" panose="02040503050406030204" pitchFamily="18" charset="0"/>
                                  </a:rPr>
                                  <m:t>𝑁</m:t>
                                </m:r>
                              </m:sup>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𝑦</m:t>
                                    </m:r>
                                  </m:e>
                                  <m:sub>
                                    <m:r>
                                      <a:rPr lang="zh-TW" altLang="en-US" i="1">
                                        <a:latin typeface="Cambria Math" panose="02040503050406030204" pitchFamily="18" charset="0"/>
                                      </a:rPr>
                                      <m:t>𝑐𝑖</m:t>
                                    </m:r>
                                  </m:sub>
                                </m:sSub>
                                <m:func>
                                  <m:funcPr>
                                    <m:ctrlPr>
                                      <a:rPr lang="zh-TW" altLang="en-US" i="1">
                                        <a:latin typeface="Cambria Math" panose="02040503050406030204" pitchFamily="18" charset="0"/>
                                      </a:rPr>
                                    </m:ctrlPr>
                                  </m:funcPr>
                                  <m:fName>
                                    <m:func>
                                      <m:funcPr>
                                        <m:ctrlPr>
                                          <a:rPr lang="zh-TW" altLang="en-US" i="1">
                                            <a:latin typeface="Cambria Math" panose="02040503050406030204" pitchFamily="18" charset="0"/>
                                          </a:rPr>
                                        </m:ctrlPr>
                                      </m:funcPr>
                                      <m:fName>
                                        <m:r>
                                          <m:rPr>
                                            <m:sty m:val="p"/>
                                          </m:rPr>
                                          <a:rPr lang="zh-TW" altLang="en-US" i="0">
                                            <a:latin typeface="Cambria Math" panose="02040503050406030204" pitchFamily="18" charset="0"/>
                                          </a:rPr>
                                          <m:t>log</m:t>
                                        </m:r>
                                      </m:fName>
                                      <m:e>
                                        <m:sSub>
                                          <m:sSubPr>
                                            <m:ctrlPr>
                                              <a:rPr lang="zh-TW" altLang="en-US" i="1">
                                                <a:latin typeface="Cambria Math" panose="02040503050406030204" pitchFamily="18" charset="0"/>
                                              </a:rPr>
                                            </m:ctrlPr>
                                          </m:sSubPr>
                                          <m:e>
                                            <m:r>
                                              <a:rPr lang="zh-TW" altLang="en-US" i="1">
                                                <a:latin typeface="Cambria Math" panose="02040503050406030204" pitchFamily="18" charset="0"/>
                                              </a:rPr>
                                              <m:t>𝑥</m:t>
                                            </m:r>
                                          </m:e>
                                          <m:sub>
                                            <m:r>
                                              <a:rPr lang="zh-TW" altLang="en-US" i="1">
                                                <a:latin typeface="Cambria Math" panose="02040503050406030204" pitchFamily="18" charset="0"/>
                                              </a:rPr>
                                              <m:t>𝑐𝑖</m:t>
                                            </m:r>
                                          </m:sub>
                                        </m:sSub>
                                      </m:e>
                                    </m:func>
                                  </m:fName>
                                  <m:e/>
                                </m:func>
                              </m:e>
                            </m:nary>
                          </m:e>
                        </m:nary>
                      </m:oMath>
                    </m:oMathPara>
                  </a14:m>
                  <a:endParaRPr lang="zh-TW" altLang="en-US" dirty="0"/>
                </a:p>
              </p:txBody>
            </p:sp>
          </mc:Choice>
          <mc:Fallback xmlns="">
            <p:sp>
              <p:nvSpPr>
                <p:cNvPr id="8" name="文字方塊 7">
                  <a:extLst>
                    <a:ext uri="{FF2B5EF4-FFF2-40B4-BE49-F238E27FC236}">
                      <a16:creationId xmlns:a16="http://schemas.microsoft.com/office/drawing/2014/main" id="{3329C455-F779-475B-8071-61A4339FE1F1}"/>
                    </a:ext>
                  </a:extLst>
                </p:cNvPr>
                <p:cNvSpPr txBox="1">
                  <a:spLocks noRot="1" noChangeAspect="1" noMove="1" noResize="1" noEditPoints="1" noAdjustHandles="1" noChangeArrowheads="1" noChangeShapeType="1" noTextEdit="1"/>
                </p:cNvSpPr>
                <p:nvPr/>
              </p:nvSpPr>
              <p:spPr>
                <a:xfrm>
                  <a:off x="66835" y="3855490"/>
                  <a:ext cx="6094602" cy="87286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BCE17BD9-E700-4221-87D6-5A6C63C19BBA}"/>
                    </a:ext>
                  </a:extLst>
                </p:cNvPr>
                <p:cNvSpPr txBox="1"/>
                <p:nvPr/>
              </p:nvSpPr>
              <p:spPr>
                <a:xfrm>
                  <a:off x="5216526" y="3614486"/>
                  <a:ext cx="2452357" cy="1200329"/>
                </a:xfrm>
                <a:prstGeom prst="rect">
                  <a:avLst/>
                </a:prstGeom>
                <a:noFill/>
              </p:spPr>
              <p:txBody>
                <a:bodyPr wrap="square">
                  <a:spAutoFit/>
                </a:bodyPr>
                <a:lstStyle/>
                <a:p>
                  <a:r>
                    <a:rPr lang="en-US" altLang="zh-TW" sz="1800" i="1" kern="0" dirty="0">
                      <a:effectLst/>
                      <a:latin typeface="Times New Roman" panose="02020603050405020304" pitchFamily="18" charset="0"/>
                      <a:ea typeface="新細明體" panose="02020500000000000000" pitchFamily="18" charset="-120"/>
                    </a:rPr>
                    <a:t>C</a:t>
                  </a:r>
                  <a:r>
                    <a:rPr lang="en-US" altLang="zh-TW" sz="1800" kern="0" dirty="0">
                      <a:effectLst/>
                      <a:latin typeface="Times New Roman" panose="02020603050405020304" pitchFamily="18" charset="0"/>
                      <a:ea typeface="新細明體" panose="02020500000000000000" pitchFamily="18" charset="-120"/>
                    </a:rPr>
                    <a:t>: number of classes </a:t>
                  </a:r>
                </a:p>
                <a:p>
                  <a:r>
                    <a:rPr lang="en-US" altLang="zh-TW" sz="1800" kern="0" dirty="0">
                      <a:effectLst/>
                      <a:latin typeface="Times New Roman" panose="02020603050405020304" pitchFamily="18" charset="0"/>
                      <a:ea typeface="新細明體" panose="02020500000000000000" pitchFamily="18" charset="-120"/>
                    </a:rPr>
                    <a:t>N: number of data </a:t>
                  </a:r>
                </a:p>
                <a:p>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sz="1800" i="1" kern="0">
                              <a:effectLst/>
                              <a:latin typeface="Cambria Math" panose="02040503050406030204" pitchFamily="18" charset="0"/>
                              <a:ea typeface="新細明體" panose="02020500000000000000" pitchFamily="18" charset="-120"/>
                              <a:cs typeface="Times New Roman" panose="02020603050405020304" pitchFamily="18" charset="0"/>
                            </a:rPr>
                            <m:t>𝑦</m:t>
                          </m:r>
                        </m:e>
                        <m:sub>
                          <m:r>
                            <a:rPr lang="en-US" altLang="zh-TW" sz="1800" i="1" kern="0">
                              <a:effectLst/>
                              <a:latin typeface="Cambria Math" panose="02040503050406030204" pitchFamily="18" charset="0"/>
                              <a:ea typeface="新細明體" panose="02020500000000000000" pitchFamily="18" charset="-120"/>
                              <a:cs typeface="Times New Roman" panose="02020603050405020304" pitchFamily="18" charset="0"/>
                            </a:rPr>
                            <m:t>𝑐𝑖</m:t>
                          </m:r>
                        </m:sub>
                      </m:sSub>
                    </m:oMath>
                  </a14:m>
                  <a:r>
                    <a:rPr lang="en-US" altLang="zh-TW" sz="1800" kern="0" dirty="0">
                      <a:effectLst/>
                      <a:latin typeface="Times New Roman" panose="02020603050405020304" pitchFamily="18" charset="0"/>
                      <a:ea typeface="新細明體" panose="02020500000000000000" pitchFamily="18" charset="-120"/>
                    </a:rPr>
                    <a:t>: label value </a:t>
                  </a:r>
                </a:p>
                <a:p>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sz="1800" i="1" kern="0">
                              <a:effectLst/>
                              <a:latin typeface="Cambria Math" panose="02040503050406030204" pitchFamily="18" charset="0"/>
                              <a:ea typeface="新細明體" panose="02020500000000000000" pitchFamily="18" charset="-120"/>
                              <a:cs typeface="Times New Roman" panose="02020603050405020304" pitchFamily="18" charset="0"/>
                            </a:rPr>
                            <m:t>𝑥</m:t>
                          </m:r>
                        </m:e>
                        <m:sub>
                          <m:r>
                            <a:rPr lang="en-US" altLang="zh-TW" sz="1800" i="1" kern="0">
                              <a:effectLst/>
                              <a:latin typeface="Cambria Math" panose="02040503050406030204" pitchFamily="18" charset="0"/>
                              <a:ea typeface="新細明體" panose="02020500000000000000" pitchFamily="18" charset="-120"/>
                              <a:cs typeface="Times New Roman" panose="02020603050405020304" pitchFamily="18" charset="0"/>
                            </a:rPr>
                            <m:t>𝑐𝑖</m:t>
                          </m:r>
                        </m:sub>
                      </m:sSub>
                    </m:oMath>
                  </a14:m>
                  <a:r>
                    <a:rPr lang="en-US" altLang="zh-TW" sz="1800" kern="0" dirty="0">
                      <a:effectLst/>
                      <a:latin typeface="Times New Roman" panose="02020603050405020304" pitchFamily="18" charset="0"/>
                      <a:ea typeface="新細明體" panose="02020500000000000000" pitchFamily="18" charset="-120"/>
                    </a:rPr>
                    <a:t>: predicted value</a:t>
                  </a:r>
                  <a:endParaRPr lang="zh-TW" altLang="en-US" dirty="0"/>
                </a:p>
              </p:txBody>
            </p:sp>
          </mc:Choice>
          <mc:Fallback xmlns="">
            <p:sp>
              <p:nvSpPr>
                <p:cNvPr id="14" name="文字方塊 13">
                  <a:extLst>
                    <a:ext uri="{FF2B5EF4-FFF2-40B4-BE49-F238E27FC236}">
                      <a16:creationId xmlns:a16="http://schemas.microsoft.com/office/drawing/2014/main" id="{BCE17BD9-E700-4221-87D6-5A6C63C19BBA}"/>
                    </a:ext>
                  </a:extLst>
                </p:cNvPr>
                <p:cNvSpPr txBox="1">
                  <a:spLocks noRot="1" noChangeAspect="1" noMove="1" noResize="1" noEditPoints="1" noAdjustHandles="1" noChangeArrowheads="1" noChangeShapeType="1" noTextEdit="1"/>
                </p:cNvSpPr>
                <p:nvPr/>
              </p:nvSpPr>
              <p:spPr>
                <a:xfrm>
                  <a:off x="5216526" y="3614486"/>
                  <a:ext cx="2452357" cy="1200329"/>
                </a:xfrm>
                <a:prstGeom prst="rect">
                  <a:avLst/>
                </a:prstGeom>
                <a:blipFill>
                  <a:blip r:embed="rId10"/>
                  <a:stretch>
                    <a:fillRect l="-2239" t="-3046" b="-7107"/>
                  </a:stretch>
                </a:blipFill>
              </p:spPr>
              <p:txBody>
                <a:bodyPr/>
                <a:lstStyle/>
                <a:p>
                  <a:r>
                    <a:rPr lang="zh-TW" altLang="en-US">
                      <a:noFill/>
                    </a:rPr>
                    <a:t> </a:t>
                  </a:r>
                </a:p>
              </p:txBody>
            </p:sp>
          </mc:Fallback>
        </mc:AlternateContent>
      </p:grpSp>
      <p:grpSp>
        <p:nvGrpSpPr>
          <p:cNvPr id="25" name="群組 24">
            <a:extLst>
              <a:ext uri="{FF2B5EF4-FFF2-40B4-BE49-F238E27FC236}">
                <a16:creationId xmlns:a16="http://schemas.microsoft.com/office/drawing/2014/main" id="{A1C713A3-912F-4560-BA4D-E43B52E4B197}"/>
              </a:ext>
            </a:extLst>
          </p:cNvPr>
          <p:cNvGrpSpPr/>
          <p:nvPr/>
        </p:nvGrpSpPr>
        <p:grpSpPr>
          <a:xfrm>
            <a:off x="-497508" y="5436671"/>
            <a:ext cx="11388695" cy="1071783"/>
            <a:chOff x="-684402" y="5432533"/>
            <a:chExt cx="11388695" cy="1071783"/>
          </a:xfrm>
        </p:grpSpPr>
        <p:sp>
          <p:nvSpPr>
            <p:cNvPr id="19" name="矩形: 圓角 18">
              <a:extLst>
                <a:ext uri="{FF2B5EF4-FFF2-40B4-BE49-F238E27FC236}">
                  <a16:creationId xmlns:a16="http://schemas.microsoft.com/office/drawing/2014/main" id="{FDED174E-1D21-4CDF-91B6-9AD1A16FEABB}"/>
                </a:ext>
              </a:extLst>
            </p:cNvPr>
            <p:cNvSpPr/>
            <p:nvPr/>
          </p:nvSpPr>
          <p:spPr>
            <a:xfrm>
              <a:off x="1009291" y="5432533"/>
              <a:ext cx="9213011" cy="1071783"/>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7489F0DA-BCB8-42F2-83A5-0F4EC5F9AC77}"/>
                    </a:ext>
                  </a:extLst>
                </p:cNvPr>
                <p:cNvSpPr txBox="1"/>
                <p:nvPr/>
              </p:nvSpPr>
              <p:spPr>
                <a:xfrm>
                  <a:off x="-684402" y="5680906"/>
                  <a:ext cx="6094602" cy="664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𝐷𝑖𝑐𝑒</m:t>
                        </m:r>
                        <m:r>
                          <a:rPr lang="zh-TW" altLang="en-US" i="0">
                            <a:latin typeface="Cambria Math" panose="02040503050406030204" pitchFamily="18" charset="0"/>
                          </a:rPr>
                          <m:t> </m:t>
                        </m:r>
                        <m:r>
                          <a:rPr lang="zh-TW" altLang="en-US" i="1">
                            <a:latin typeface="Cambria Math" panose="02040503050406030204" pitchFamily="18" charset="0"/>
                          </a:rPr>
                          <m:t>𝐿𝑜𝑠𝑠</m:t>
                        </m:r>
                        <m:r>
                          <a:rPr lang="zh-TW" altLang="en-US" i="0">
                            <a:latin typeface="Cambria Math" panose="02040503050406030204" pitchFamily="18" charset="0"/>
                          </a:rPr>
                          <m:t>=2</m:t>
                        </m:r>
                        <m:f>
                          <m:fPr>
                            <m:ctrlPr>
                              <a:rPr lang="zh-TW" altLang="en-US" i="1">
                                <a:latin typeface="Cambria Math" panose="02040503050406030204" pitchFamily="18" charset="0"/>
                              </a:rPr>
                            </m:ctrlPr>
                          </m:fPr>
                          <m:num>
                            <m:r>
                              <a:rPr lang="zh-TW" altLang="en-US" i="0">
                                <a:latin typeface="Cambria Math" panose="02040503050406030204" pitchFamily="18" charset="0"/>
                              </a:rPr>
                              <m:t>|</m:t>
                            </m:r>
                            <m:r>
                              <a:rPr lang="zh-TW" altLang="en-US" i="1">
                                <a:latin typeface="Cambria Math" panose="02040503050406030204" pitchFamily="18" charset="0"/>
                              </a:rPr>
                              <m:t>𝐴</m:t>
                            </m:r>
                            <m:r>
                              <a:rPr lang="zh-TW" altLang="en-US" i="0">
                                <a:latin typeface="Cambria Math" panose="02040503050406030204" pitchFamily="18" charset="0"/>
                              </a:rPr>
                              <m:t>∩</m:t>
                            </m:r>
                            <m:r>
                              <a:rPr lang="zh-TW" altLang="en-US" i="1">
                                <a:latin typeface="Cambria Math" panose="02040503050406030204" pitchFamily="18" charset="0"/>
                              </a:rPr>
                              <m:t>𝐵</m:t>
                            </m:r>
                            <m:r>
                              <a:rPr lang="zh-TW" altLang="en-US" i="0">
                                <a:latin typeface="Cambria Math" panose="02040503050406030204" pitchFamily="18" charset="0"/>
                              </a:rPr>
                              <m:t>|</m:t>
                            </m:r>
                          </m:num>
                          <m:den>
                            <m:d>
                              <m:dPr>
                                <m:begChr m:val="|"/>
                                <m:endChr m:val="|"/>
                                <m:ctrlPr>
                                  <a:rPr lang="zh-TW" altLang="en-US" i="1">
                                    <a:latin typeface="Cambria Math" panose="02040503050406030204" pitchFamily="18" charset="0"/>
                                  </a:rPr>
                                </m:ctrlPr>
                              </m:dPr>
                              <m:e>
                                <m:r>
                                  <a:rPr lang="zh-TW" altLang="en-US" i="1">
                                    <a:latin typeface="Cambria Math" panose="02040503050406030204" pitchFamily="18" charset="0"/>
                                  </a:rPr>
                                  <m:t>𝐴</m:t>
                                </m:r>
                              </m:e>
                            </m:d>
                            <m:r>
                              <a:rPr lang="zh-TW" altLang="en-US" i="0">
                                <a:latin typeface="Cambria Math" panose="02040503050406030204" pitchFamily="18" charset="0"/>
                              </a:rPr>
                              <m:t>+|</m:t>
                            </m:r>
                            <m:r>
                              <a:rPr lang="zh-TW" altLang="en-US" i="1">
                                <a:latin typeface="Cambria Math" panose="02040503050406030204" pitchFamily="18" charset="0"/>
                              </a:rPr>
                              <m:t>𝐵</m:t>
                            </m:r>
                            <m:r>
                              <a:rPr lang="zh-TW" altLang="en-US" i="0">
                                <a:latin typeface="Cambria Math" panose="02040503050406030204" pitchFamily="18" charset="0"/>
                              </a:rPr>
                              <m:t>|</m:t>
                            </m:r>
                          </m:den>
                        </m:f>
                      </m:oMath>
                    </m:oMathPara>
                  </a14:m>
                  <a:endParaRPr lang="zh-TW" altLang="en-US" dirty="0"/>
                </a:p>
              </p:txBody>
            </p:sp>
          </mc:Choice>
          <mc:Fallback xmlns="">
            <p:sp>
              <p:nvSpPr>
                <p:cNvPr id="10" name="文字方塊 9">
                  <a:extLst>
                    <a:ext uri="{FF2B5EF4-FFF2-40B4-BE49-F238E27FC236}">
                      <a16:creationId xmlns:a16="http://schemas.microsoft.com/office/drawing/2014/main" id="{7489F0DA-BCB8-42F2-83A5-0F4EC5F9AC77}"/>
                    </a:ext>
                  </a:extLst>
                </p:cNvPr>
                <p:cNvSpPr txBox="1">
                  <a:spLocks noRot="1" noChangeAspect="1" noMove="1" noResize="1" noEditPoints="1" noAdjustHandles="1" noChangeArrowheads="1" noChangeShapeType="1" noTextEdit="1"/>
                </p:cNvSpPr>
                <p:nvPr/>
              </p:nvSpPr>
              <p:spPr>
                <a:xfrm>
                  <a:off x="-684402" y="5680906"/>
                  <a:ext cx="6094602" cy="664990"/>
                </a:xfrm>
                <a:prstGeom prst="rect">
                  <a:avLst/>
                </a:prstGeom>
                <a:blipFill>
                  <a:blip r:embed="rId11"/>
                  <a:stretch>
                    <a:fillRect/>
                  </a:stretch>
                </a:blipFill>
              </p:spPr>
              <p:txBody>
                <a:bodyPr/>
                <a:lstStyle/>
                <a:p>
                  <a:r>
                    <a:rPr lang="zh-TW" altLang="en-US">
                      <a:noFill/>
                    </a:rPr>
                    <a:t> </a:t>
                  </a:r>
                </a:p>
              </p:txBody>
            </p:sp>
          </mc:Fallback>
        </mc:AlternateContent>
        <p:sp>
          <p:nvSpPr>
            <p:cNvPr id="21" name="文字方塊 20">
              <a:extLst>
                <a:ext uri="{FF2B5EF4-FFF2-40B4-BE49-F238E27FC236}">
                  <a16:creationId xmlns:a16="http://schemas.microsoft.com/office/drawing/2014/main" id="{F21B7C2B-14EB-427F-84EF-17AF577936CE}"/>
                </a:ext>
              </a:extLst>
            </p:cNvPr>
            <p:cNvSpPr txBox="1"/>
            <p:nvPr/>
          </p:nvSpPr>
          <p:spPr>
            <a:xfrm>
              <a:off x="3492611" y="5612570"/>
              <a:ext cx="7211682" cy="646331"/>
            </a:xfrm>
            <a:prstGeom prst="rect">
              <a:avLst/>
            </a:prstGeom>
            <a:noFill/>
          </p:spPr>
          <p:txBody>
            <a:bodyPr wrap="square">
              <a:spAutoFit/>
            </a:bodyPr>
            <a:lstStyle/>
            <a:p>
              <a:pPr indent="304800">
                <a:spcAft>
                  <a:spcPts val="0"/>
                </a:spcAft>
              </a:pPr>
              <a:r>
                <a:rPr lang="en-US" altLang="zh-TW" sz="1800" dirty="0">
                  <a:effectLst/>
                  <a:latin typeface="Times New Roman" panose="02020603050405020304" pitchFamily="18" charset="0"/>
                  <a:ea typeface="新細明體" panose="02020500000000000000" pitchFamily="18" charset="-120"/>
                </a:rPr>
                <a:t>A: ground truth </a:t>
              </a:r>
              <a:endParaRPr lang="en-US" altLang="zh-TW" dirty="0">
                <a:latin typeface="Times New Roman" panose="02020603050405020304" pitchFamily="18" charset="0"/>
                <a:ea typeface="新細明體" panose="02020500000000000000" pitchFamily="18" charset="-120"/>
              </a:endParaRPr>
            </a:p>
            <a:p>
              <a:pPr indent="304800">
                <a:spcAft>
                  <a:spcPts val="0"/>
                </a:spcAft>
              </a:pPr>
              <a:r>
                <a:rPr lang="en-US" altLang="zh-TW" sz="1800" dirty="0">
                  <a:effectLst/>
                  <a:latin typeface="Times New Roman" panose="02020603050405020304" pitchFamily="18" charset="0"/>
                  <a:ea typeface="新細明體" panose="02020500000000000000" pitchFamily="18" charset="-120"/>
                </a:rPr>
                <a:t>B: predicted value</a:t>
              </a:r>
              <a:endParaRPr lang="zh-TW" altLang="zh-TW" sz="1800" dirty="0">
                <a:effectLst/>
                <a:latin typeface="Times New Roman" panose="02020603050405020304" pitchFamily="18" charset="0"/>
                <a:ea typeface="新細明體" panose="02020500000000000000" pitchFamily="18" charset="-120"/>
              </a:endParaRPr>
            </a:p>
          </p:txBody>
        </p:sp>
      </p:grpSp>
    </p:spTree>
    <p:extLst>
      <p:ext uri="{BB962C8B-B14F-4D97-AF65-F5344CB8AC3E}">
        <p14:creationId xmlns:p14="http://schemas.microsoft.com/office/powerpoint/2010/main" val="2209551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7" name="資料庫圖表 1346"/>
          <p:cNvGraphicFramePr/>
          <p:nvPr>
            <p:extLst>
              <p:ext uri="{D42A27DB-BD31-4B8C-83A1-F6EECF244321}">
                <p14:modId xmlns:p14="http://schemas.microsoft.com/office/powerpoint/2010/main" val="1251365632"/>
              </p:ext>
            </p:extLst>
          </p:nvPr>
        </p:nvGraphicFramePr>
        <p:xfrm>
          <a:off x="500888" y="-89000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內容版面配置區 2"/>
          <p:cNvSpPr>
            <a:spLocks noGrp="1"/>
          </p:cNvSpPr>
          <p:nvPr>
            <p:ph idx="1"/>
          </p:nvPr>
        </p:nvSpPr>
        <p:spPr>
          <a:xfrm>
            <a:off x="1069848" y="2093976"/>
            <a:ext cx="10058400" cy="4050792"/>
          </a:xfrm>
        </p:spPr>
        <p:txBody>
          <a:bodyPr>
            <a:normAutofit/>
          </a:bodyPr>
          <a:lstStyle/>
          <a:p>
            <a:r>
              <a:rPr lang="en-US" altLang="zh-TW" dirty="0"/>
              <a:t>Cityscape Dataset</a:t>
            </a:r>
          </a:p>
          <a:p>
            <a:pPr lvl="1"/>
            <a:r>
              <a:rPr lang="en-US" altLang="zh-TW" dirty="0"/>
              <a:t>2975 images for training</a:t>
            </a:r>
          </a:p>
          <a:p>
            <a:pPr lvl="1"/>
            <a:r>
              <a:rPr lang="en-US" altLang="zh-TW" dirty="0"/>
              <a:t>500 images for validation</a:t>
            </a:r>
          </a:p>
          <a:p>
            <a:pPr lvl="1"/>
            <a:r>
              <a:rPr lang="en-US" altLang="zh-TW" dirty="0"/>
              <a:t>1525 images for testing</a:t>
            </a:r>
          </a:p>
          <a:p>
            <a:pPr lvl="1"/>
            <a:r>
              <a:rPr lang="en-US" altLang="zh-TW" dirty="0"/>
              <a:t>19 classes (19+1 others)</a:t>
            </a:r>
          </a:p>
          <a:p>
            <a:pPr lvl="1"/>
            <a:r>
              <a:rPr lang="en-US" altLang="zh-TW" dirty="0"/>
              <a:t>Resolution of 2048 x 1024</a:t>
            </a:r>
          </a:p>
          <a:p>
            <a:r>
              <a:rPr lang="en-US" altLang="zh-TW" dirty="0" err="1"/>
              <a:t>Camvid</a:t>
            </a:r>
            <a:r>
              <a:rPr lang="en-US" altLang="zh-TW" dirty="0"/>
              <a:t> Dataset</a:t>
            </a:r>
          </a:p>
          <a:p>
            <a:pPr lvl="1"/>
            <a:r>
              <a:rPr lang="en-US" altLang="zh-TW" dirty="0"/>
              <a:t>367 images for training</a:t>
            </a:r>
          </a:p>
          <a:p>
            <a:pPr lvl="1"/>
            <a:r>
              <a:rPr lang="en-US" altLang="zh-TW" dirty="0"/>
              <a:t>101 images for validation</a:t>
            </a:r>
          </a:p>
          <a:p>
            <a:pPr lvl="1"/>
            <a:r>
              <a:rPr lang="en-US" altLang="zh-TW" dirty="0"/>
              <a:t>233 images for testing</a:t>
            </a:r>
          </a:p>
          <a:p>
            <a:pPr lvl="1"/>
            <a:r>
              <a:rPr lang="en-US" altLang="zh-TW" dirty="0"/>
              <a:t>11 classes (11+1 others)</a:t>
            </a:r>
          </a:p>
          <a:p>
            <a:pPr lvl="1"/>
            <a:r>
              <a:rPr lang="en-US" altLang="zh-TW" dirty="0"/>
              <a:t>Resolution of 960 x 720</a:t>
            </a:r>
          </a:p>
          <a:p>
            <a:endParaRPr lang="en-US" altLang="zh-TW" dirty="0"/>
          </a:p>
        </p:txBody>
      </p:sp>
      <p:sp>
        <p:nvSpPr>
          <p:cNvPr id="2" name="投影片編號版面配置區 1"/>
          <p:cNvSpPr>
            <a:spLocks noGrp="1"/>
          </p:cNvSpPr>
          <p:nvPr>
            <p:ph type="sldNum" sz="quarter" idx="12"/>
          </p:nvPr>
        </p:nvSpPr>
        <p:spPr/>
        <p:txBody>
          <a:bodyPr/>
          <a:lstStyle/>
          <a:p>
            <a:r>
              <a:rPr lang="en-US" dirty="0"/>
              <a:t>25</a:t>
            </a:r>
          </a:p>
        </p:txBody>
      </p:sp>
      <p:pic>
        <p:nvPicPr>
          <p:cNvPr id="3" name="圖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7084" y="1824768"/>
            <a:ext cx="4320000" cy="2160000"/>
          </a:xfrm>
          <a:prstGeom prst="rect">
            <a:avLst/>
          </a:prstGeom>
        </p:spPr>
      </p:pic>
      <p:pic>
        <p:nvPicPr>
          <p:cNvPr id="4" name="圖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7084" y="4248871"/>
            <a:ext cx="2880000" cy="2160000"/>
          </a:xfrm>
          <a:prstGeom prst="rect">
            <a:avLst/>
          </a:prstGeom>
        </p:spPr>
      </p:pic>
    </p:spTree>
    <p:extLst>
      <p:ext uri="{BB962C8B-B14F-4D97-AF65-F5344CB8AC3E}">
        <p14:creationId xmlns:p14="http://schemas.microsoft.com/office/powerpoint/2010/main" val="238414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資料庫圖表 4"/>
          <p:cNvGraphicFramePr/>
          <p:nvPr>
            <p:extLst>
              <p:ext uri="{D42A27DB-BD31-4B8C-83A1-F6EECF244321}">
                <p14:modId xmlns:p14="http://schemas.microsoft.com/office/powerpoint/2010/main" val="3342298342"/>
              </p:ext>
            </p:extLst>
          </p:nvPr>
        </p:nvGraphicFramePr>
        <p:xfrm>
          <a:off x="573437" y="-107288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群組 5"/>
          <p:cNvGrpSpPr/>
          <p:nvPr/>
        </p:nvGrpSpPr>
        <p:grpSpPr>
          <a:xfrm>
            <a:off x="3969917" y="1192794"/>
            <a:ext cx="4258262" cy="486654"/>
            <a:chOff x="4936504" y="1884158"/>
            <a:chExt cx="4258262" cy="486654"/>
          </a:xfrm>
        </p:grpSpPr>
        <p:sp>
          <p:nvSpPr>
            <p:cNvPr id="7" name="流程圖: 結束點 6"/>
            <p:cNvSpPr/>
            <p:nvPr/>
          </p:nvSpPr>
          <p:spPr>
            <a:xfrm>
              <a:off x="4936504" y="1884158"/>
              <a:ext cx="4258262" cy="486654"/>
            </a:xfrm>
            <a:prstGeom prst="flowChartTerminator">
              <a:avLst/>
            </a:prstGeom>
            <a:solidFill>
              <a:srgbClr val="92D05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8" name="流程圖: 結束點 4"/>
            <p:cNvSpPr txBox="1"/>
            <p:nvPr/>
          </p:nvSpPr>
          <p:spPr>
            <a:xfrm>
              <a:off x="5137194" y="1955421"/>
              <a:ext cx="3856882" cy="3441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altLang="zh-TW" sz="2400" b="1" kern="1200" dirty="0">
                  <a:solidFill>
                    <a:schemeClr val="tx1"/>
                  </a:solidFill>
                </a:rPr>
                <a:t>Training Details</a:t>
              </a:r>
              <a:endParaRPr lang="zh-TW" altLang="en-US" sz="2400" b="1" kern="1200" dirty="0">
                <a:solidFill>
                  <a:schemeClr val="tx1"/>
                </a:solidFill>
              </a:endParaRPr>
            </a:p>
          </p:txBody>
        </p:sp>
      </p:grpSp>
      <p:cxnSp>
        <p:nvCxnSpPr>
          <p:cNvPr id="9" name="肘形接點 8"/>
          <p:cNvCxnSpPr/>
          <p:nvPr/>
        </p:nvCxnSpPr>
        <p:spPr>
          <a:xfrm flipH="1">
            <a:off x="8230749" y="1192794"/>
            <a:ext cx="396240" cy="213360"/>
          </a:xfrm>
          <a:prstGeom prst="bentConnector3">
            <a:avLst>
              <a:gd name="adj1" fmla="val 3846"/>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2705871852"/>
                  </p:ext>
                </p:extLst>
              </p:nvPr>
            </p:nvGraphicFramePr>
            <p:xfrm>
              <a:off x="704501" y="1723817"/>
              <a:ext cx="10606627" cy="5054013"/>
            </p:xfrm>
            <a:graphic>
              <a:graphicData uri="http://schemas.openxmlformats.org/drawingml/2006/table">
                <a:tbl>
                  <a:tblPr firstRow="1" bandRow="1">
                    <a:tableStyleId>{5C22544A-7EE6-4342-B048-85BDC9FD1C3A}</a:tableStyleId>
                  </a:tblPr>
                  <a:tblGrid>
                    <a:gridCol w="3804454">
                      <a:extLst>
                        <a:ext uri="{9D8B030D-6E8A-4147-A177-3AD203B41FA5}">
                          <a16:colId xmlns:a16="http://schemas.microsoft.com/office/drawing/2014/main" val="1229164568"/>
                        </a:ext>
                      </a:extLst>
                    </a:gridCol>
                    <a:gridCol w="6802173">
                      <a:extLst>
                        <a:ext uri="{9D8B030D-6E8A-4147-A177-3AD203B41FA5}">
                          <a16:colId xmlns:a16="http://schemas.microsoft.com/office/drawing/2014/main" val="398932921"/>
                        </a:ext>
                      </a:extLst>
                    </a:gridCol>
                  </a:tblGrid>
                  <a:tr h="367019">
                    <a:tc>
                      <a:txBody>
                        <a:bodyPr/>
                        <a:lstStyle/>
                        <a:p>
                          <a:pPr algn="ctr"/>
                          <a:r>
                            <a:rPr lang="en-US" altLang="zh-TW" sz="1400" dirty="0"/>
                            <a:t>Subjects</a:t>
                          </a:r>
                          <a:endParaRPr lang="zh-TW" altLang="en-US" sz="1400" dirty="0"/>
                        </a:p>
                      </a:txBody>
                      <a:tcPr/>
                    </a:tc>
                    <a:tc>
                      <a:txBody>
                        <a:bodyPr/>
                        <a:lstStyle/>
                        <a:p>
                          <a:pPr algn="ctr"/>
                          <a:r>
                            <a:rPr lang="en-US" altLang="zh-TW" sz="1400" dirty="0"/>
                            <a:t>Details</a:t>
                          </a:r>
                          <a:endParaRPr lang="zh-TW" altLang="en-US" sz="1400" dirty="0"/>
                        </a:p>
                      </a:txBody>
                      <a:tcPr/>
                    </a:tc>
                    <a:extLst>
                      <a:ext uri="{0D108BD9-81ED-4DB2-BD59-A6C34878D82A}">
                        <a16:rowId xmlns:a16="http://schemas.microsoft.com/office/drawing/2014/main" val="2068935723"/>
                      </a:ext>
                    </a:extLst>
                  </a:tr>
                  <a:tr h="367019">
                    <a:tc>
                      <a:txBody>
                        <a:bodyPr/>
                        <a:lstStyle/>
                        <a:p>
                          <a:pPr algn="ctr"/>
                          <a:r>
                            <a:rPr lang="en-US" altLang="zh-TW" sz="1400" dirty="0"/>
                            <a:t>Input image size</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a:t>3x1024x1024 (Cityscapes),</a:t>
                          </a:r>
                          <a:r>
                            <a:rPr lang="en-US" altLang="zh-TW" sz="1400" baseline="0" dirty="0"/>
                            <a:t> 3x720x960</a:t>
                          </a:r>
                          <a:r>
                            <a:rPr lang="en-US" altLang="zh-TW" sz="1400" dirty="0"/>
                            <a:t> (</a:t>
                          </a:r>
                          <a:r>
                            <a:rPr lang="en-US" altLang="zh-TW" sz="1400" dirty="0" err="1"/>
                            <a:t>CamVid</a:t>
                          </a:r>
                          <a:r>
                            <a:rPr lang="en-US" altLang="zh-TW" sz="1400" dirty="0"/>
                            <a:t>)</a:t>
                          </a:r>
                          <a:endParaRPr lang="zh-TW" altLang="en-US" sz="1400" dirty="0"/>
                        </a:p>
                      </a:txBody>
                      <a:tcPr/>
                    </a:tc>
                    <a:extLst>
                      <a:ext uri="{0D108BD9-81ED-4DB2-BD59-A6C34878D82A}">
                        <a16:rowId xmlns:a16="http://schemas.microsoft.com/office/drawing/2014/main" val="3185742811"/>
                      </a:ext>
                    </a:extLst>
                  </a:tr>
                  <a:tr h="367019">
                    <a:tc>
                      <a:txBody>
                        <a:bodyPr/>
                        <a:lstStyle/>
                        <a:p>
                          <a:pPr algn="ctr"/>
                          <a:r>
                            <a:rPr lang="en-US" altLang="zh-TW" sz="1400" dirty="0"/>
                            <a:t>Dataset</a:t>
                          </a:r>
                          <a:endParaRPr lang="zh-TW" altLang="en-US" sz="1400" dirty="0"/>
                        </a:p>
                      </a:txBody>
                      <a:tcPr/>
                    </a:tc>
                    <a:tc>
                      <a:txBody>
                        <a:bodyPr/>
                        <a:lstStyle/>
                        <a:p>
                          <a:pPr algn="ctr"/>
                          <a:r>
                            <a:rPr lang="en-US" altLang="zh-TW" sz="1400" b="0" dirty="0"/>
                            <a:t>Cityscapes, </a:t>
                          </a:r>
                          <a:r>
                            <a:rPr lang="en-US" altLang="zh-TW" sz="1400" b="0" dirty="0" err="1"/>
                            <a:t>CamVid</a:t>
                          </a:r>
                          <a:endParaRPr lang="zh-TW" altLang="en-US" sz="1400" b="0" dirty="0"/>
                        </a:p>
                      </a:txBody>
                      <a:tcPr/>
                    </a:tc>
                    <a:extLst>
                      <a:ext uri="{0D108BD9-81ED-4DB2-BD59-A6C34878D82A}">
                        <a16:rowId xmlns:a16="http://schemas.microsoft.com/office/drawing/2014/main" val="3650326270"/>
                      </a:ext>
                    </a:extLst>
                  </a:tr>
                  <a:tr h="367019">
                    <a:tc>
                      <a:txBody>
                        <a:bodyPr/>
                        <a:lstStyle/>
                        <a:p>
                          <a:pPr algn="ctr"/>
                          <a:r>
                            <a:rPr lang="en-US" altLang="zh-TW" sz="1400" dirty="0"/>
                            <a:t> Evaluation</a:t>
                          </a:r>
                          <a:r>
                            <a:rPr lang="en-US" altLang="zh-TW" sz="1400" baseline="0" dirty="0"/>
                            <a:t> set</a:t>
                          </a:r>
                          <a:endParaRPr lang="zh-TW" altLang="en-US" sz="1400" dirty="0"/>
                        </a:p>
                      </a:txBody>
                      <a:tcPr/>
                    </a:tc>
                    <a:tc>
                      <a:txBody>
                        <a:bodyPr/>
                        <a:lstStyle/>
                        <a:p>
                          <a:pPr algn="ctr"/>
                          <a:r>
                            <a:rPr lang="en-US" altLang="zh-TW" sz="1400" dirty="0">
                              <a:solidFill>
                                <a:schemeClr val="tx1"/>
                              </a:solidFill>
                            </a:rPr>
                            <a:t>Cityscapes</a:t>
                          </a:r>
                          <a:r>
                            <a:rPr lang="en-US" altLang="zh-TW" sz="1400" baseline="0" dirty="0">
                              <a:solidFill>
                                <a:schemeClr val="tx1"/>
                              </a:solidFill>
                            </a:rPr>
                            <a:t> validation set, </a:t>
                          </a:r>
                          <a:r>
                            <a:rPr lang="en-US" altLang="zh-TW" sz="1400" baseline="0" dirty="0" err="1">
                              <a:solidFill>
                                <a:schemeClr val="tx1"/>
                              </a:solidFill>
                            </a:rPr>
                            <a:t>CamVid</a:t>
                          </a:r>
                          <a:r>
                            <a:rPr lang="en-US" altLang="zh-TW" sz="1400" baseline="0" dirty="0">
                              <a:solidFill>
                                <a:schemeClr val="tx1"/>
                              </a:solidFill>
                            </a:rPr>
                            <a:t> testing set</a:t>
                          </a:r>
                          <a:endParaRPr lang="zh-TW" altLang="en-US" sz="1400" dirty="0">
                            <a:solidFill>
                              <a:schemeClr val="tx1"/>
                            </a:solidFill>
                          </a:endParaRPr>
                        </a:p>
                      </a:txBody>
                      <a:tcPr/>
                    </a:tc>
                    <a:extLst>
                      <a:ext uri="{0D108BD9-81ED-4DB2-BD59-A6C34878D82A}">
                        <a16:rowId xmlns:a16="http://schemas.microsoft.com/office/drawing/2014/main" val="3859879447"/>
                      </a:ext>
                    </a:extLst>
                  </a:tr>
                  <a:tr h="367019">
                    <a:tc>
                      <a:txBody>
                        <a:bodyPr/>
                        <a:lstStyle/>
                        <a:p>
                          <a:pPr algn="ctr"/>
                          <a:r>
                            <a:rPr lang="en-US" altLang="zh-TW" sz="1400"/>
                            <a:t>Epoch</a:t>
                          </a:r>
                          <a:endParaRPr lang="zh-TW" altLang="en-US" sz="1400" dirty="0"/>
                        </a:p>
                      </a:txBody>
                      <a:tcPr/>
                    </a:tc>
                    <a:tc>
                      <a:txBody>
                        <a:bodyPr/>
                        <a:lstStyle/>
                        <a:p>
                          <a:pPr algn="ctr"/>
                          <a:r>
                            <a:rPr lang="en-US" altLang="zh-TW" sz="1400" dirty="0">
                              <a:solidFill>
                                <a:schemeClr val="tx1"/>
                              </a:solidFill>
                            </a:rPr>
                            <a:t>430, 1000</a:t>
                          </a:r>
                          <a:endParaRPr lang="zh-TW" altLang="en-US" sz="1400" dirty="0">
                            <a:solidFill>
                              <a:schemeClr val="tx1"/>
                            </a:solidFill>
                          </a:endParaRPr>
                        </a:p>
                      </a:txBody>
                      <a:tcPr/>
                    </a:tc>
                    <a:extLst>
                      <a:ext uri="{0D108BD9-81ED-4DB2-BD59-A6C34878D82A}">
                        <a16:rowId xmlns:a16="http://schemas.microsoft.com/office/drawing/2014/main" val="1873702918"/>
                      </a:ext>
                    </a:extLst>
                  </a:tr>
                  <a:tr h="279663">
                    <a:tc>
                      <a:txBody>
                        <a:bodyPr/>
                        <a:lstStyle/>
                        <a:p>
                          <a:pPr algn="ctr"/>
                          <a:r>
                            <a:rPr lang="en-US" altLang="zh-TW" sz="1400" dirty="0"/>
                            <a:t>Batch size</a:t>
                          </a:r>
                          <a:endParaRPr lang="zh-TW" altLang="en-US" sz="1400" dirty="0"/>
                        </a:p>
                      </a:txBody>
                      <a:tcPr/>
                    </a:tc>
                    <a:tc>
                      <a:txBody>
                        <a:bodyPr/>
                        <a:lstStyle/>
                        <a:p>
                          <a:pPr algn="ctr"/>
                          <a:r>
                            <a:rPr lang="en-US" altLang="zh-TW" sz="1400" dirty="0"/>
                            <a:t>4,</a:t>
                          </a:r>
                          <a:r>
                            <a:rPr lang="en-US" altLang="zh-TW" sz="1400" baseline="0" dirty="0"/>
                            <a:t> 6</a:t>
                          </a:r>
                          <a:endParaRPr lang="zh-TW" altLang="en-US" sz="1400" dirty="0"/>
                        </a:p>
                      </a:txBody>
                      <a:tcPr/>
                    </a:tc>
                    <a:extLst>
                      <a:ext uri="{0D108BD9-81ED-4DB2-BD59-A6C34878D82A}">
                        <a16:rowId xmlns:a16="http://schemas.microsoft.com/office/drawing/2014/main" val="4268325816"/>
                      </a:ext>
                    </a:extLst>
                  </a:tr>
                  <a:tr h="312694">
                    <a:tc>
                      <a:txBody>
                        <a:bodyPr/>
                        <a:lstStyle/>
                        <a:p>
                          <a:pPr algn="ctr"/>
                          <a:r>
                            <a:rPr lang="en-US" altLang="zh-TW" sz="1400" dirty="0"/>
                            <a:t>Optimizer</a:t>
                          </a:r>
                          <a:endParaRPr lang="zh-TW" altLang="en-US" sz="1400" dirty="0"/>
                        </a:p>
                      </a:txBody>
                      <a:tcPr/>
                    </a:tc>
                    <a:tc>
                      <a:txBody>
                        <a:bodyPr/>
                        <a:lstStyle/>
                        <a:p>
                          <a:pPr algn="ctr"/>
                          <a:r>
                            <a:rPr lang="en-US" altLang="zh-TW" sz="1400" dirty="0"/>
                            <a:t>SGD</a:t>
                          </a:r>
                          <a:endParaRPr lang="zh-TW" altLang="en-US" sz="1400" dirty="0"/>
                        </a:p>
                      </a:txBody>
                      <a:tcPr/>
                    </a:tc>
                    <a:extLst>
                      <a:ext uri="{0D108BD9-81ED-4DB2-BD59-A6C34878D82A}">
                        <a16:rowId xmlns:a16="http://schemas.microsoft.com/office/drawing/2014/main" val="4156693110"/>
                      </a:ext>
                    </a:extLst>
                  </a:tr>
                  <a:tr h="36701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a:t>Learning rate</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a:t>Initialize to 0.0025/0.01,</a:t>
                          </a:r>
                          <a:r>
                            <a:rPr lang="en-US" altLang="zh-TW" sz="1400" baseline="0" dirty="0"/>
                            <a:t> and </a:t>
                          </a:r>
                          <a:r>
                            <a:rPr lang="en-US" altLang="zh-TW" sz="1400" kern="1200" dirty="0">
                              <a:solidFill>
                                <a:schemeClr val="dk1"/>
                              </a:solidFill>
                              <a:effectLst/>
                              <a:latin typeface="+mn-lt"/>
                              <a:ea typeface="+mn-ea"/>
                              <a:cs typeface="+mn-cs"/>
                            </a:rPr>
                            <a:t>multiplied by</a:t>
                          </a:r>
                          <a14:m>
                            <m:oMath xmlns:m="http://schemas.openxmlformats.org/officeDocument/2006/math">
                              <m:r>
                                <a:rPr lang="en-US" altLang="zh-TW" sz="1400" b="0" i="0" kern="1200" smtClean="0">
                                  <a:solidFill>
                                    <a:schemeClr val="dk1"/>
                                  </a:solidFill>
                                  <a:effectLst/>
                                  <a:latin typeface="Cambria Math" panose="02040503050406030204" pitchFamily="18" charset="0"/>
                                  <a:ea typeface="+mn-ea"/>
                                  <a:cs typeface="+mn-cs"/>
                                </a:rPr>
                                <m:t> </m:t>
                              </m:r>
                              <m:sSup>
                                <m:sSupPr>
                                  <m:ctrlPr>
                                    <a:rPr lang="zh-TW" altLang="zh-TW" sz="1400" i="1" kern="1200" smtClean="0">
                                      <a:solidFill>
                                        <a:schemeClr val="dk1"/>
                                      </a:solidFill>
                                      <a:effectLst/>
                                      <a:latin typeface="Cambria Math" panose="02040503050406030204" pitchFamily="18" charset="0"/>
                                      <a:ea typeface="+mn-ea"/>
                                      <a:cs typeface="+mn-cs"/>
                                    </a:rPr>
                                  </m:ctrlPr>
                                </m:sSupPr>
                                <m:e>
                                  <m:r>
                                    <a:rPr lang="en-US" altLang="zh-TW" sz="1400" kern="1200">
                                      <a:solidFill>
                                        <a:schemeClr val="dk1"/>
                                      </a:solidFill>
                                      <a:effectLst/>
                                      <a:latin typeface="Cambria Math" panose="02040503050406030204" pitchFamily="18" charset="0"/>
                                      <a:ea typeface="+mn-ea"/>
                                      <a:cs typeface="+mn-cs"/>
                                    </a:rPr>
                                    <m:t>(1</m:t>
                                  </m:r>
                                  <m:r>
                                    <a:rPr lang="en-US" altLang="zh-TW" sz="1400" i="1" kern="1200">
                                      <a:solidFill>
                                        <a:schemeClr val="dk1"/>
                                      </a:solidFill>
                                      <a:effectLst/>
                                      <a:latin typeface="Cambria Math" panose="02040503050406030204" pitchFamily="18" charset="0"/>
                                      <a:ea typeface="+mn-ea"/>
                                      <a:cs typeface="+mn-cs"/>
                                    </a:rPr>
                                    <m:t>−</m:t>
                                  </m:r>
                                  <m:r>
                                    <a:rPr lang="en-US" altLang="zh-TW" sz="1400" kern="1200">
                                      <a:solidFill>
                                        <a:schemeClr val="dk1"/>
                                      </a:solidFill>
                                      <a:effectLst/>
                                      <a:latin typeface="Cambria Math" panose="02040503050406030204" pitchFamily="18" charset="0"/>
                                      <a:ea typeface="+mn-ea"/>
                                      <a:cs typeface="+mn-cs"/>
                                    </a:rPr>
                                    <m:t>(</m:t>
                                  </m:r>
                                  <m:f>
                                    <m:fPr>
                                      <m:ctrlPr>
                                        <a:rPr lang="zh-TW" altLang="zh-TW" sz="1400" i="1" kern="1200">
                                          <a:solidFill>
                                            <a:schemeClr val="dk1"/>
                                          </a:solidFill>
                                          <a:effectLst/>
                                          <a:latin typeface="Cambria Math" panose="02040503050406030204" pitchFamily="18" charset="0"/>
                                          <a:ea typeface="+mn-ea"/>
                                          <a:cs typeface="+mn-cs"/>
                                        </a:rPr>
                                      </m:ctrlPr>
                                    </m:fPr>
                                    <m:num>
                                      <m:r>
                                        <a:rPr lang="en-US" altLang="zh-TW" sz="1400" i="1" kern="1200">
                                          <a:solidFill>
                                            <a:schemeClr val="dk1"/>
                                          </a:solidFill>
                                          <a:effectLst/>
                                          <a:latin typeface="Cambria Math" panose="02040503050406030204" pitchFamily="18" charset="0"/>
                                          <a:ea typeface="+mn-ea"/>
                                          <a:cs typeface="+mn-cs"/>
                                        </a:rPr>
                                        <m:t>𝑖𝑡𝑒𝑟</m:t>
                                      </m:r>
                                    </m:num>
                                    <m:den>
                                      <m:r>
                                        <m:rPr>
                                          <m:sty m:val="p"/>
                                        </m:rPr>
                                        <a:rPr lang="en-US" altLang="zh-TW" sz="1400" kern="1200">
                                          <a:solidFill>
                                            <a:schemeClr val="dk1"/>
                                          </a:solidFill>
                                          <a:effectLst/>
                                          <a:latin typeface="Cambria Math" panose="02040503050406030204" pitchFamily="18" charset="0"/>
                                          <a:ea typeface="+mn-ea"/>
                                          <a:cs typeface="+mn-cs"/>
                                        </a:rPr>
                                        <m:t>max</m:t>
                                      </m:r>
                                      <m:r>
                                        <a:rPr lang="en-US" altLang="zh-TW" sz="1400" i="1" kern="1200">
                                          <a:solidFill>
                                            <a:schemeClr val="dk1"/>
                                          </a:solidFill>
                                          <a:effectLst/>
                                          <a:latin typeface="Cambria Math" panose="02040503050406030204" pitchFamily="18" charset="0"/>
                                          <a:ea typeface="+mn-ea"/>
                                          <a:cs typeface="+mn-cs"/>
                                        </a:rPr>
                                        <m:t>_</m:t>
                                      </m:r>
                                      <m:r>
                                        <a:rPr lang="en-US" altLang="zh-TW" sz="1400" i="1" kern="1200">
                                          <a:solidFill>
                                            <a:schemeClr val="dk1"/>
                                          </a:solidFill>
                                          <a:effectLst/>
                                          <a:latin typeface="Cambria Math" panose="02040503050406030204" pitchFamily="18" charset="0"/>
                                          <a:ea typeface="+mn-ea"/>
                                          <a:cs typeface="+mn-cs"/>
                                        </a:rPr>
                                        <m:t>𝑖𝑡𝑒𝑟</m:t>
                                      </m:r>
                                    </m:den>
                                  </m:f>
                                  <m:r>
                                    <a:rPr lang="en-US" altLang="zh-TW" sz="1400" kern="1200">
                                      <a:solidFill>
                                        <a:schemeClr val="dk1"/>
                                      </a:solidFill>
                                      <a:effectLst/>
                                      <a:latin typeface="Cambria Math" panose="02040503050406030204" pitchFamily="18" charset="0"/>
                                      <a:ea typeface="+mn-ea"/>
                                      <a:cs typeface="+mn-cs"/>
                                    </a:rPr>
                                    <m:t>) )</m:t>
                                  </m:r>
                                </m:e>
                                <m:sup>
                                  <m:r>
                                    <a:rPr lang="en-US" altLang="zh-TW" sz="1400" i="1" kern="1200">
                                      <a:solidFill>
                                        <a:schemeClr val="dk1"/>
                                      </a:solidFill>
                                      <a:effectLst/>
                                      <a:latin typeface="Cambria Math" panose="02040503050406030204" pitchFamily="18" charset="0"/>
                                      <a:ea typeface="+mn-ea"/>
                                      <a:cs typeface="+mn-cs"/>
                                    </a:rPr>
                                    <m:t>𝑝𝑜𝑤𝑒𝑟</m:t>
                                  </m:r>
                                </m:sup>
                              </m:sSup>
                            </m:oMath>
                          </a14:m>
                          <a:r>
                            <a:rPr lang="en-US" altLang="zh-TW" sz="1400" kern="1200" dirty="0">
                              <a:solidFill>
                                <a:schemeClr val="dk1"/>
                              </a:solidFill>
                              <a:effectLst/>
                              <a:latin typeface="+mn-lt"/>
                              <a:ea typeface="+mn-ea"/>
                              <a:cs typeface="+mn-cs"/>
                            </a:rPr>
                            <a:t> in each iteration </a:t>
                          </a:r>
                          <a:r>
                            <a:rPr lang="en-US" altLang="zh-TW" sz="1400" dirty="0"/>
                            <a:t>with</a:t>
                          </a:r>
                          <a:r>
                            <a:rPr lang="en-US" altLang="zh-TW" sz="1400" baseline="0" dirty="0"/>
                            <a:t> power 0.9</a:t>
                          </a:r>
                          <a:endParaRPr lang="en-US" altLang="zh-TW" sz="1400" dirty="0"/>
                        </a:p>
                      </a:txBody>
                      <a:tcPr/>
                    </a:tc>
                    <a:extLst>
                      <a:ext uri="{0D108BD9-81ED-4DB2-BD59-A6C34878D82A}">
                        <a16:rowId xmlns:a16="http://schemas.microsoft.com/office/drawing/2014/main" val="3815033567"/>
                      </a:ext>
                    </a:extLst>
                  </a:tr>
                  <a:tr h="367019">
                    <a:tc>
                      <a:txBody>
                        <a:bodyPr/>
                        <a:lstStyle/>
                        <a:p>
                          <a:pPr algn="ctr"/>
                          <a:r>
                            <a:rPr lang="en-US" altLang="zh-TW" sz="1400" dirty="0"/>
                            <a:t>Loss function</a:t>
                          </a:r>
                          <a:endParaRPr lang="zh-TW" altLang="en-US" sz="1400" dirty="0"/>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zh-TW" altLang="zh-TW" sz="1400" i="1" smtClean="0">
                                      <a:latin typeface="Cambria Math" panose="02040503050406030204" pitchFamily="18" charset="0"/>
                                    </a:rPr>
                                  </m:ctrlPr>
                                </m:sSubPr>
                                <m:e>
                                  <m:r>
                                    <m:rPr>
                                      <m:sty m:val="p"/>
                                    </m:rPr>
                                    <a:rPr lang="en-US" altLang="zh-TW" sz="1400">
                                      <a:latin typeface="Cambria Math" panose="02040503050406030204" pitchFamily="18" charset="0"/>
                                    </a:rPr>
                                    <m:t>L</m:t>
                                  </m:r>
                                </m:e>
                                <m:sub>
                                  <m:r>
                                    <a:rPr lang="en-US" altLang="zh-TW" sz="1400" i="1">
                                      <a:latin typeface="Cambria Math" panose="02040503050406030204" pitchFamily="18" charset="0"/>
                                    </a:rPr>
                                    <m:t>𝑡𝑜𝑡𝑎𝑙</m:t>
                                  </m:r>
                                </m:sub>
                              </m:sSub>
                              <m:d>
                                <m:dPr>
                                  <m:ctrlPr>
                                    <a:rPr lang="zh-TW" altLang="zh-TW" sz="1400" i="1">
                                      <a:latin typeface="Cambria Math" panose="02040503050406030204" pitchFamily="18" charset="0"/>
                                    </a:rPr>
                                  </m:ctrlPr>
                                </m:dPr>
                                <m:e>
                                  <m:r>
                                    <a:rPr lang="en-US" altLang="zh-TW" sz="1400" i="1">
                                      <a:latin typeface="Cambria Math" panose="02040503050406030204" pitchFamily="18" charset="0"/>
                                    </a:rPr>
                                    <m:t>𝑊</m:t>
                                  </m:r>
                                </m:e>
                              </m:d>
                              <m:r>
                                <a:rPr lang="en-US" altLang="zh-TW" sz="1400" i="1">
                                  <a:latin typeface="Cambria Math" panose="02040503050406030204" pitchFamily="18" charset="0"/>
                                </a:rPr>
                                <m:t>= </m:t>
                              </m:r>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𝐿𝑜𝑠𝑠</m:t>
                                  </m:r>
                                </m:e>
                                <m:sub>
                                  <m:r>
                                    <a:rPr lang="en-US" altLang="zh-TW" sz="1400" b="0" i="1" smtClean="0">
                                      <a:latin typeface="Cambria Math" panose="02040503050406030204" pitchFamily="18" charset="0"/>
                                    </a:rPr>
                                    <m:t>𝑐𝐸</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𝐷𝑖𝑐𝑒</m:t>
                                  </m:r>
                                </m:sub>
                              </m:sSub>
                              <m:d>
                                <m:dPr>
                                  <m:ctrlPr>
                                    <a:rPr lang="zh-TW" altLang="zh-TW" sz="1400" i="1">
                                      <a:latin typeface="Cambria Math" panose="02040503050406030204" pitchFamily="18" charset="0"/>
                                    </a:rPr>
                                  </m:ctrlPr>
                                </m:dPr>
                                <m:e>
                                  <m:r>
                                    <a:rPr lang="en-US" altLang="zh-TW" sz="1400" b="0" i="1" smtClean="0">
                                      <a:latin typeface="Cambria Math" panose="02040503050406030204" pitchFamily="18" charset="0"/>
                                    </a:rPr>
                                    <m:t>𝑀𝑎𝑖𝑛</m:t>
                                  </m:r>
                                </m:e>
                              </m:d>
                              <m:r>
                                <a:rPr lang="en-US" altLang="zh-TW" sz="1400" i="1">
                                  <a:latin typeface="Cambria Math" panose="02040503050406030204" pitchFamily="18" charset="0"/>
                                </a:rPr>
                                <m:t>+ </m:t>
                              </m:r>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𝐿𝑜𝑠𝑠</m:t>
                                  </m:r>
                                </m:e>
                                <m:sub>
                                  <m:r>
                                    <a:rPr lang="en-US" altLang="zh-TW" sz="1400" b="0" i="1" smtClean="0">
                                      <a:latin typeface="Cambria Math" panose="02040503050406030204" pitchFamily="18" charset="0"/>
                                    </a:rPr>
                                    <m:t>𝐶𝐸</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𝐷𝑖𝑐𝑒</m:t>
                                  </m:r>
                                </m:sub>
                              </m:sSub>
                              <m:d>
                                <m:dPr>
                                  <m:ctrlPr>
                                    <a:rPr lang="zh-TW" altLang="zh-TW" sz="1400" i="1">
                                      <a:latin typeface="Cambria Math" panose="02040503050406030204" pitchFamily="18" charset="0"/>
                                    </a:rPr>
                                  </m:ctrlPr>
                                </m:dPr>
                                <m:e>
                                  <m:r>
                                    <a:rPr lang="en-US" altLang="zh-TW" sz="1400" b="0" i="1" smtClean="0">
                                      <a:latin typeface="Cambria Math" panose="02040503050406030204" pitchFamily="18" charset="0"/>
                                    </a:rPr>
                                    <m:t>𝐴𝑢𝑥</m:t>
                                  </m:r>
                                  <m:r>
                                    <a:rPr lang="en-US" altLang="zh-TW" sz="1400" b="0" i="1" smtClean="0">
                                      <a:latin typeface="Cambria Math" panose="02040503050406030204" pitchFamily="18" charset="0"/>
                                    </a:rPr>
                                    <m:t>1</m:t>
                                  </m:r>
                                </m:e>
                              </m:d>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𝐿𝑜𝑠𝑠</m:t>
                                  </m:r>
                                </m:e>
                                <m:sub>
                                  <m:r>
                                    <a:rPr lang="en-US" altLang="zh-TW" sz="1400" b="0" i="1" smtClean="0">
                                      <a:latin typeface="Cambria Math" panose="02040503050406030204" pitchFamily="18" charset="0"/>
                                    </a:rPr>
                                    <m:t>𝐶</m:t>
                                  </m:r>
                                  <m:r>
                                    <a:rPr lang="en-US" altLang="zh-TW" sz="1400" i="1">
                                      <a:latin typeface="Cambria Math" panose="02040503050406030204" pitchFamily="18" charset="0"/>
                                    </a:rPr>
                                    <m:t>𝐸</m:t>
                                  </m:r>
                                  <m:r>
                                    <a:rPr lang="en-US" altLang="zh-TW" sz="1400" b="0" i="1" smtClean="0">
                                      <a:latin typeface="Cambria Math" panose="02040503050406030204" pitchFamily="18" charset="0"/>
                                    </a:rPr>
                                    <m:t>/</m:t>
                                  </m:r>
                                  <m:r>
                                    <a:rPr lang="en-US" altLang="zh-TW" sz="1400" b="0" i="1" smtClean="0">
                                      <a:latin typeface="Cambria Math" panose="02040503050406030204" pitchFamily="18" charset="0"/>
                                    </a:rPr>
                                    <m:t>𝐷𝑖𝑐𝑒</m:t>
                                  </m:r>
                                </m:sub>
                              </m:sSub>
                              <m:d>
                                <m:dPr>
                                  <m:ctrlPr>
                                    <a:rPr lang="zh-TW" altLang="zh-TW" sz="1400" i="1">
                                      <a:latin typeface="Cambria Math" panose="02040503050406030204" pitchFamily="18" charset="0"/>
                                    </a:rPr>
                                  </m:ctrlPr>
                                </m:dPr>
                                <m:e>
                                  <m:r>
                                    <a:rPr lang="en-US" altLang="zh-TW" sz="1400" b="0" i="1" smtClean="0">
                                      <a:latin typeface="Cambria Math" panose="02040503050406030204" pitchFamily="18" charset="0"/>
                                    </a:rPr>
                                    <m:t>𝐴𝑢𝑥</m:t>
                                  </m:r>
                                  <m:r>
                                    <a:rPr lang="en-US" altLang="zh-TW" sz="1400" b="0" i="1" smtClean="0">
                                      <a:latin typeface="Cambria Math" panose="02040503050406030204" pitchFamily="18" charset="0"/>
                                    </a:rPr>
                                    <m:t>2</m:t>
                                  </m:r>
                                </m:e>
                              </m:d>
                            </m:oMath>
                          </a14:m>
                          <a:r>
                            <a:rPr lang="en-US" altLang="zh-TW" sz="1400" dirty="0"/>
                            <a:t> </a:t>
                          </a:r>
                        </a:p>
                      </a:txBody>
                      <a:tcPr/>
                    </a:tc>
                    <a:extLst>
                      <a:ext uri="{0D108BD9-81ED-4DB2-BD59-A6C34878D82A}">
                        <a16:rowId xmlns:a16="http://schemas.microsoft.com/office/drawing/2014/main" val="2483498691"/>
                      </a:ext>
                    </a:extLst>
                  </a:tr>
                  <a:tr h="3736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a:t>Data</a:t>
                          </a:r>
                          <a:r>
                            <a:rPr lang="en-US" altLang="zh-TW" sz="1400" baseline="0" dirty="0"/>
                            <a:t> augmentation</a:t>
                          </a:r>
                          <a:endParaRPr lang="zh-TW" altLang="en-US" sz="1400" dirty="0"/>
                        </a:p>
                      </a:txBody>
                      <a:tcPr/>
                    </a:tc>
                    <a:tc>
                      <a:txBody>
                        <a:bodyPr/>
                        <a:lstStyle/>
                        <a:p>
                          <a:pPr algn="ctr"/>
                          <a:r>
                            <a:rPr lang="en-US" altLang="zh-TW" sz="1400" kern="1200" dirty="0">
                              <a:solidFill>
                                <a:schemeClr val="dk1"/>
                              </a:solidFill>
                              <a:effectLst/>
                              <a:latin typeface="+mn-lt"/>
                              <a:ea typeface="+mn-ea"/>
                              <a:cs typeface="+mn-cs"/>
                            </a:rPr>
                            <a:t>brightness, contrast, saturation, flip horizontally, scale [0.75,1.0,1.25,...,2], randomly</a:t>
                          </a:r>
                          <a:r>
                            <a:rPr lang="en-US" altLang="zh-TW" sz="1400" kern="1200" baseline="0" dirty="0">
                              <a:solidFill>
                                <a:schemeClr val="dk1"/>
                              </a:solidFill>
                              <a:effectLst/>
                              <a:latin typeface="+mn-lt"/>
                              <a:ea typeface="+mn-ea"/>
                              <a:cs typeface="+mn-cs"/>
                            </a:rPr>
                            <a:t> crop</a:t>
                          </a:r>
                          <a:endParaRPr lang="zh-TW" altLang="en-US" sz="1400" dirty="0"/>
                        </a:p>
                      </a:txBody>
                      <a:tcPr/>
                    </a:tc>
                    <a:extLst>
                      <a:ext uri="{0D108BD9-81ED-4DB2-BD59-A6C34878D82A}">
                        <a16:rowId xmlns:a16="http://schemas.microsoft.com/office/drawing/2014/main" val="697964148"/>
                      </a:ext>
                    </a:extLst>
                  </a:tr>
                  <a:tr h="367019">
                    <a:tc>
                      <a:txBody>
                        <a:bodyPr/>
                        <a:lstStyle/>
                        <a:p>
                          <a:pPr algn="ctr"/>
                          <a:r>
                            <a:rPr lang="en-US" altLang="zh-TW" sz="1400" dirty="0"/>
                            <a:t>Machine </a:t>
                          </a:r>
                          <a:endParaRPr lang="zh-TW" altLang="en-US" sz="1400" dirty="0"/>
                        </a:p>
                      </a:txBody>
                      <a:tcPr/>
                    </a:tc>
                    <a:tc>
                      <a:txBody>
                        <a:bodyPr/>
                        <a:lstStyle/>
                        <a:p>
                          <a:pPr algn="ctr"/>
                          <a:r>
                            <a:rPr lang="en-US" altLang="zh-TW" sz="1400" dirty="0"/>
                            <a:t>RTX 2070</a:t>
                          </a:r>
                          <a:r>
                            <a:rPr lang="en-US" altLang="zh-TW" sz="1400" baseline="0" dirty="0"/>
                            <a:t> Super with 8G memory</a:t>
                          </a:r>
                          <a:endParaRPr lang="zh-TW" altLang="en-US" sz="1400" dirty="0"/>
                        </a:p>
                      </a:txBody>
                      <a:tcPr/>
                    </a:tc>
                    <a:extLst>
                      <a:ext uri="{0D108BD9-81ED-4DB2-BD59-A6C34878D82A}">
                        <a16:rowId xmlns:a16="http://schemas.microsoft.com/office/drawing/2014/main" val="2398603170"/>
                      </a:ext>
                    </a:extLst>
                  </a:tr>
                  <a:tr h="367019">
                    <a:tc>
                      <a:txBody>
                        <a:bodyPr/>
                        <a:lstStyle/>
                        <a:p>
                          <a:pPr algn="ctr"/>
                          <a:r>
                            <a:rPr lang="en-US" altLang="zh-TW" sz="1400" dirty="0"/>
                            <a:t>Implementation</a:t>
                          </a:r>
                          <a:endParaRPr lang="zh-TW" altLang="en-US" sz="1400" dirty="0"/>
                        </a:p>
                      </a:txBody>
                      <a:tcPr/>
                    </a:tc>
                    <a:tc>
                      <a:txBody>
                        <a:bodyPr/>
                        <a:lstStyle/>
                        <a:p>
                          <a:pPr algn="ctr"/>
                          <a:r>
                            <a:rPr lang="en-US" altLang="zh-TW" sz="1400" kern="1200" dirty="0">
                              <a:solidFill>
                                <a:schemeClr val="dk1"/>
                              </a:solidFill>
                              <a:effectLst/>
                              <a:latin typeface="+mn-lt"/>
                              <a:ea typeface="+mn-ea"/>
                              <a:cs typeface="+mn-cs"/>
                            </a:rPr>
                            <a:t> </a:t>
                          </a:r>
                          <a:r>
                            <a:rPr lang="en-US" altLang="zh-TW" sz="1400" kern="1200" dirty="0" err="1">
                              <a:solidFill>
                                <a:schemeClr val="dk1"/>
                              </a:solidFill>
                              <a:effectLst/>
                              <a:latin typeface="+mn-lt"/>
                              <a:ea typeface="+mn-ea"/>
                              <a:cs typeface="+mn-cs"/>
                            </a:rPr>
                            <a:t>Pytorch</a:t>
                          </a:r>
                          <a:r>
                            <a:rPr lang="en-US" altLang="zh-TW" sz="1400" kern="1200" dirty="0">
                              <a:solidFill>
                                <a:schemeClr val="dk1"/>
                              </a:solidFill>
                              <a:effectLst/>
                              <a:latin typeface="+mn-lt"/>
                              <a:ea typeface="+mn-ea"/>
                              <a:cs typeface="+mn-cs"/>
                            </a:rPr>
                            <a:t> 1.4 and CUDA 10.2</a:t>
                          </a:r>
                          <a:endParaRPr lang="zh-TW" altLang="en-US" sz="1400" dirty="0"/>
                        </a:p>
                      </a:txBody>
                      <a:tcPr/>
                    </a:tc>
                    <a:extLst>
                      <a:ext uri="{0D108BD9-81ED-4DB2-BD59-A6C34878D82A}">
                        <a16:rowId xmlns:a16="http://schemas.microsoft.com/office/drawing/2014/main" val="539963272"/>
                      </a:ext>
                    </a:extLst>
                  </a:tr>
                  <a:tr h="367019">
                    <a:tc>
                      <a:txBody>
                        <a:bodyPr/>
                        <a:lstStyle/>
                        <a:p>
                          <a:pPr algn="ctr"/>
                          <a:r>
                            <a:rPr lang="en-US" altLang="zh-TW" sz="1400" dirty="0"/>
                            <a:t>Training time</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a:t>∼ 1.6 days for Cityscapes ,  ∼ 1 days for </a:t>
                          </a:r>
                          <a:r>
                            <a:rPr lang="en-US" altLang="zh-TW" sz="1400" dirty="0" err="1"/>
                            <a:t>CamVid</a:t>
                          </a:r>
                          <a:endParaRPr lang="zh-TW" altLang="en-US" sz="1400" dirty="0"/>
                        </a:p>
                      </a:txBody>
                      <a:tcPr/>
                    </a:tc>
                    <a:extLst>
                      <a:ext uri="{0D108BD9-81ED-4DB2-BD59-A6C34878D82A}">
                        <a16:rowId xmlns:a16="http://schemas.microsoft.com/office/drawing/2014/main" val="2713238541"/>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2705871852"/>
                  </p:ext>
                </p:extLst>
              </p:nvPr>
            </p:nvGraphicFramePr>
            <p:xfrm>
              <a:off x="704501" y="1723817"/>
              <a:ext cx="10606627" cy="5054013"/>
            </p:xfrm>
            <a:graphic>
              <a:graphicData uri="http://schemas.openxmlformats.org/drawingml/2006/table">
                <a:tbl>
                  <a:tblPr firstRow="1" bandRow="1">
                    <a:tableStyleId>{5C22544A-7EE6-4342-B048-85BDC9FD1C3A}</a:tableStyleId>
                  </a:tblPr>
                  <a:tblGrid>
                    <a:gridCol w="3804454">
                      <a:extLst>
                        <a:ext uri="{9D8B030D-6E8A-4147-A177-3AD203B41FA5}">
                          <a16:colId xmlns:a16="http://schemas.microsoft.com/office/drawing/2014/main" val="1229164568"/>
                        </a:ext>
                      </a:extLst>
                    </a:gridCol>
                    <a:gridCol w="6802173">
                      <a:extLst>
                        <a:ext uri="{9D8B030D-6E8A-4147-A177-3AD203B41FA5}">
                          <a16:colId xmlns:a16="http://schemas.microsoft.com/office/drawing/2014/main" val="398932921"/>
                        </a:ext>
                      </a:extLst>
                    </a:gridCol>
                  </a:tblGrid>
                  <a:tr h="367019">
                    <a:tc>
                      <a:txBody>
                        <a:bodyPr/>
                        <a:lstStyle/>
                        <a:p>
                          <a:pPr algn="ctr"/>
                          <a:r>
                            <a:rPr lang="en-US" altLang="zh-TW" sz="1400" dirty="0"/>
                            <a:t>Subjects</a:t>
                          </a:r>
                          <a:endParaRPr lang="zh-TW" altLang="en-US" sz="1400" dirty="0"/>
                        </a:p>
                      </a:txBody>
                      <a:tcPr/>
                    </a:tc>
                    <a:tc>
                      <a:txBody>
                        <a:bodyPr/>
                        <a:lstStyle/>
                        <a:p>
                          <a:pPr algn="ctr"/>
                          <a:r>
                            <a:rPr lang="en-US" altLang="zh-TW" sz="1400" dirty="0"/>
                            <a:t>Details</a:t>
                          </a:r>
                          <a:endParaRPr lang="zh-TW" altLang="en-US" sz="1400" dirty="0"/>
                        </a:p>
                      </a:txBody>
                      <a:tcPr/>
                    </a:tc>
                    <a:extLst>
                      <a:ext uri="{0D108BD9-81ED-4DB2-BD59-A6C34878D82A}">
                        <a16:rowId xmlns:a16="http://schemas.microsoft.com/office/drawing/2014/main" val="2068935723"/>
                      </a:ext>
                    </a:extLst>
                  </a:tr>
                  <a:tr h="367019">
                    <a:tc>
                      <a:txBody>
                        <a:bodyPr/>
                        <a:lstStyle/>
                        <a:p>
                          <a:pPr algn="ctr"/>
                          <a:r>
                            <a:rPr lang="en-US" altLang="zh-TW" sz="1400" dirty="0"/>
                            <a:t>Input image size</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a:t>3x1024x1024 (Cityscapes),</a:t>
                          </a:r>
                          <a:r>
                            <a:rPr lang="en-US" altLang="zh-TW" sz="1400" baseline="0" dirty="0"/>
                            <a:t> 3x720x960</a:t>
                          </a:r>
                          <a:r>
                            <a:rPr lang="en-US" altLang="zh-TW" sz="1400" dirty="0"/>
                            <a:t> (</a:t>
                          </a:r>
                          <a:r>
                            <a:rPr lang="en-US" altLang="zh-TW" sz="1400" dirty="0" err="1"/>
                            <a:t>CamVid</a:t>
                          </a:r>
                          <a:r>
                            <a:rPr lang="en-US" altLang="zh-TW" sz="1400" dirty="0"/>
                            <a:t>)</a:t>
                          </a:r>
                          <a:endParaRPr lang="zh-TW" altLang="en-US" sz="1400" dirty="0"/>
                        </a:p>
                      </a:txBody>
                      <a:tcPr/>
                    </a:tc>
                    <a:extLst>
                      <a:ext uri="{0D108BD9-81ED-4DB2-BD59-A6C34878D82A}">
                        <a16:rowId xmlns:a16="http://schemas.microsoft.com/office/drawing/2014/main" val="3185742811"/>
                      </a:ext>
                    </a:extLst>
                  </a:tr>
                  <a:tr h="367019">
                    <a:tc>
                      <a:txBody>
                        <a:bodyPr/>
                        <a:lstStyle/>
                        <a:p>
                          <a:pPr algn="ctr"/>
                          <a:r>
                            <a:rPr lang="en-US" altLang="zh-TW" sz="1400" dirty="0"/>
                            <a:t>Dataset</a:t>
                          </a:r>
                          <a:endParaRPr lang="zh-TW" altLang="en-US" sz="1400" dirty="0"/>
                        </a:p>
                      </a:txBody>
                      <a:tcPr/>
                    </a:tc>
                    <a:tc>
                      <a:txBody>
                        <a:bodyPr/>
                        <a:lstStyle/>
                        <a:p>
                          <a:pPr algn="ctr"/>
                          <a:r>
                            <a:rPr lang="en-US" altLang="zh-TW" sz="1400" b="0" dirty="0"/>
                            <a:t>Cityscapes, </a:t>
                          </a:r>
                          <a:r>
                            <a:rPr lang="en-US" altLang="zh-TW" sz="1400" b="0" dirty="0" err="1"/>
                            <a:t>CamVid</a:t>
                          </a:r>
                          <a:endParaRPr lang="zh-TW" altLang="en-US" sz="1400" b="0" dirty="0"/>
                        </a:p>
                      </a:txBody>
                      <a:tcPr/>
                    </a:tc>
                    <a:extLst>
                      <a:ext uri="{0D108BD9-81ED-4DB2-BD59-A6C34878D82A}">
                        <a16:rowId xmlns:a16="http://schemas.microsoft.com/office/drawing/2014/main" val="3650326270"/>
                      </a:ext>
                    </a:extLst>
                  </a:tr>
                  <a:tr h="367019">
                    <a:tc>
                      <a:txBody>
                        <a:bodyPr/>
                        <a:lstStyle/>
                        <a:p>
                          <a:pPr algn="ctr"/>
                          <a:r>
                            <a:rPr lang="en-US" altLang="zh-TW" sz="1400" dirty="0"/>
                            <a:t> Evaluation</a:t>
                          </a:r>
                          <a:r>
                            <a:rPr lang="en-US" altLang="zh-TW" sz="1400" baseline="0" dirty="0"/>
                            <a:t> set</a:t>
                          </a:r>
                          <a:endParaRPr lang="zh-TW" altLang="en-US" sz="1400" dirty="0"/>
                        </a:p>
                      </a:txBody>
                      <a:tcPr/>
                    </a:tc>
                    <a:tc>
                      <a:txBody>
                        <a:bodyPr/>
                        <a:lstStyle/>
                        <a:p>
                          <a:pPr algn="ctr"/>
                          <a:r>
                            <a:rPr lang="en-US" altLang="zh-TW" sz="1400" dirty="0">
                              <a:solidFill>
                                <a:schemeClr val="tx1"/>
                              </a:solidFill>
                            </a:rPr>
                            <a:t>Cityscapes</a:t>
                          </a:r>
                          <a:r>
                            <a:rPr lang="en-US" altLang="zh-TW" sz="1400" baseline="0" dirty="0">
                              <a:solidFill>
                                <a:schemeClr val="tx1"/>
                              </a:solidFill>
                            </a:rPr>
                            <a:t> validation set, </a:t>
                          </a:r>
                          <a:r>
                            <a:rPr lang="en-US" altLang="zh-TW" sz="1400" baseline="0" dirty="0" err="1">
                              <a:solidFill>
                                <a:schemeClr val="tx1"/>
                              </a:solidFill>
                            </a:rPr>
                            <a:t>CamVid</a:t>
                          </a:r>
                          <a:r>
                            <a:rPr lang="en-US" altLang="zh-TW" sz="1400" baseline="0" dirty="0">
                              <a:solidFill>
                                <a:schemeClr val="tx1"/>
                              </a:solidFill>
                            </a:rPr>
                            <a:t> testing set</a:t>
                          </a:r>
                          <a:endParaRPr lang="zh-TW" altLang="en-US" sz="1400" dirty="0">
                            <a:solidFill>
                              <a:schemeClr val="tx1"/>
                            </a:solidFill>
                          </a:endParaRPr>
                        </a:p>
                      </a:txBody>
                      <a:tcPr/>
                    </a:tc>
                    <a:extLst>
                      <a:ext uri="{0D108BD9-81ED-4DB2-BD59-A6C34878D82A}">
                        <a16:rowId xmlns:a16="http://schemas.microsoft.com/office/drawing/2014/main" val="3859879447"/>
                      </a:ext>
                    </a:extLst>
                  </a:tr>
                  <a:tr h="367019">
                    <a:tc>
                      <a:txBody>
                        <a:bodyPr/>
                        <a:lstStyle/>
                        <a:p>
                          <a:pPr algn="ctr"/>
                          <a:r>
                            <a:rPr lang="en-US" altLang="zh-TW" sz="1400"/>
                            <a:t>Epoch</a:t>
                          </a:r>
                          <a:endParaRPr lang="zh-TW" altLang="en-US" sz="1400" dirty="0"/>
                        </a:p>
                      </a:txBody>
                      <a:tcPr/>
                    </a:tc>
                    <a:tc>
                      <a:txBody>
                        <a:bodyPr/>
                        <a:lstStyle/>
                        <a:p>
                          <a:pPr algn="ctr"/>
                          <a:r>
                            <a:rPr lang="en-US" altLang="zh-TW" sz="1400" dirty="0">
                              <a:solidFill>
                                <a:schemeClr val="tx1"/>
                              </a:solidFill>
                            </a:rPr>
                            <a:t>430, 1000</a:t>
                          </a:r>
                          <a:endParaRPr lang="zh-TW" altLang="en-US" sz="1400" dirty="0">
                            <a:solidFill>
                              <a:schemeClr val="tx1"/>
                            </a:solidFill>
                          </a:endParaRPr>
                        </a:p>
                      </a:txBody>
                      <a:tcPr/>
                    </a:tc>
                    <a:extLst>
                      <a:ext uri="{0D108BD9-81ED-4DB2-BD59-A6C34878D82A}">
                        <a16:rowId xmlns:a16="http://schemas.microsoft.com/office/drawing/2014/main" val="1873702918"/>
                      </a:ext>
                    </a:extLst>
                  </a:tr>
                  <a:tr h="304800">
                    <a:tc>
                      <a:txBody>
                        <a:bodyPr/>
                        <a:lstStyle/>
                        <a:p>
                          <a:pPr algn="ctr"/>
                          <a:r>
                            <a:rPr lang="en-US" altLang="zh-TW" sz="1400" dirty="0"/>
                            <a:t>Batch size</a:t>
                          </a:r>
                          <a:endParaRPr lang="zh-TW" altLang="en-US" sz="1400" dirty="0"/>
                        </a:p>
                      </a:txBody>
                      <a:tcPr/>
                    </a:tc>
                    <a:tc>
                      <a:txBody>
                        <a:bodyPr/>
                        <a:lstStyle/>
                        <a:p>
                          <a:pPr algn="ctr"/>
                          <a:r>
                            <a:rPr lang="en-US" altLang="zh-TW" sz="1400" dirty="0"/>
                            <a:t>4,</a:t>
                          </a:r>
                          <a:r>
                            <a:rPr lang="en-US" altLang="zh-TW" sz="1400" baseline="0" dirty="0"/>
                            <a:t> 6</a:t>
                          </a:r>
                          <a:endParaRPr lang="zh-TW" altLang="en-US" sz="1400" dirty="0"/>
                        </a:p>
                      </a:txBody>
                      <a:tcPr/>
                    </a:tc>
                    <a:extLst>
                      <a:ext uri="{0D108BD9-81ED-4DB2-BD59-A6C34878D82A}">
                        <a16:rowId xmlns:a16="http://schemas.microsoft.com/office/drawing/2014/main" val="4268325816"/>
                      </a:ext>
                    </a:extLst>
                  </a:tr>
                  <a:tr h="312694">
                    <a:tc>
                      <a:txBody>
                        <a:bodyPr/>
                        <a:lstStyle/>
                        <a:p>
                          <a:pPr algn="ctr"/>
                          <a:r>
                            <a:rPr lang="en-US" altLang="zh-TW" sz="1400" dirty="0"/>
                            <a:t>Optimizer</a:t>
                          </a:r>
                          <a:endParaRPr lang="zh-TW" altLang="en-US" sz="1400" dirty="0"/>
                        </a:p>
                      </a:txBody>
                      <a:tcPr/>
                    </a:tc>
                    <a:tc>
                      <a:txBody>
                        <a:bodyPr/>
                        <a:lstStyle/>
                        <a:p>
                          <a:pPr algn="ctr"/>
                          <a:r>
                            <a:rPr lang="en-US" altLang="zh-TW" sz="1400" dirty="0"/>
                            <a:t>SGD</a:t>
                          </a:r>
                          <a:endParaRPr lang="zh-TW" altLang="en-US" sz="1400" dirty="0"/>
                        </a:p>
                      </a:txBody>
                      <a:tcPr/>
                    </a:tc>
                    <a:extLst>
                      <a:ext uri="{0D108BD9-81ED-4DB2-BD59-A6C34878D82A}">
                        <a16:rowId xmlns:a16="http://schemas.microsoft.com/office/drawing/2014/main" val="4156693110"/>
                      </a:ext>
                    </a:extLst>
                  </a:tr>
                  <a:tr h="6151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a:t>Learning rate</a:t>
                          </a:r>
                          <a:endParaRPr lang="zh-TW" altLang="en-US" sz="1400" dirty="0"/>
                        </a:p>
                      </a:txBody>
                      <a:tcPr/>
                    </a:tc>
                    <a:tc>
                      <a:txBody>
                        <a:bodyPr/>
                        <a:lstStyle/>
                        <a:p>
                          <a:endParaRPr lang="en-TW"/>
                        </a:p>
                      </a:txBody>
                      <a:tcPr>
                        <a:blipFill>
                          <a:blip r:embed="rId7"/>
                          <a:stretch>
                            <a:fillRect l="-56157" t="-406250" r="-187" b="-327083"/>
                          </a:stretch>
                        </a:blipFill>
                      </a:tcPr>
                    </a:tc>
                    <a:extLst>
                      <a:ext uri="{0D108BD9-81ED-4DB2-BD59-A6C34878D82A}">
                        <a16:rowId xmlns:a16="http://schemas.microsoft.com/office/drawing/2014/main" val="3815033567"/>
                      </a:ext>
                    </a:extLst>
                  </a:tr>
                  <a:tr h="367019">
                    <a:tc>
                      <a:txBody>
                        <a:bodyPr/>
                        <a:lstStyle/>
                        <a:p>
                          <a:pPr algn="ctr"/>
                          <a:r>
                            <a:rPr lang="en-US" altLang="zh-TW" sz="1400" dirty="0"/>
                            <a:t>Loss function</a:t>
                          </a:r>
                          <a:endParaRPr lang="zh-TW" altLang="en-US" sz="1400" dirty="0"/>
                        </a:p>
                      </a:txBody>
                      <a:tcPr/>
                    </a:tc>
                    <a:tc>
                      <a:txBody>
                        <a:bodyPr/>
                        <a:lstStyle/>
                        <a:p>
                          <a:endParaRPr lang="en-TW"/>
                        </a:p>
                      </a:txBody>
                      <a:tcPr>
                        <a:blipFill>
                          <a:blip r:embed="rId7"/>
                          <a:stretch>
                            <a:fillRect l="-56157" t="-837931" r="-187" b="-441379"/>
                          </a:stretch>
                        </a:blipFill>
                      </a:tcPr>
                    </a:tc>
                    <a:extLst>
                      <a:ext uri="{0D108BD9-81ED-4DB2-BD59-A6C34878D82A}">
                        <a16:rowId xmlns:a16="http://schemas.microsoft.com/office/drawing/2014/main" val="2483498691"/>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a:t>Data</a:t>
                          </a:r>
                          <a:r>
                            <a:rPr lang="en-US" altLang="zh-TW" sz="1400" baseline="0" dirty="0"/>
                            <a:t> augmentation</a:t>
                          </a:r>
                          <a:endParaRPr lang="zh-TW" altLang="en-US" sz="1400" dirty="0"/>
                        </a:p>
                      </a:txBody>
                      <a:tcPr/>
                    </a:tc>
                    <a:tc>
                      <a:txBody>
                        <a:bodyPr/>
                        <a:lstStyle/>
                        <a:p>
                          <a:pPr algn="ctr"/>
                          <a:r>
                            <a:rPr lang="en-US" altLang="zh-TW" sz="1400" kern="1200" dirty="0">
                              <a:solidFill>
                                <a:schemeClr val="dk1"/>
                              </a:solidFill>
                              <a:effectLst/>
                              <a:latin typeface="+mn-lt"/>
                              <a:ea typeface="+mn-ea"/>
                              <a:cs typeface="+mn-cs"/>
                            </a:rPr>
                            <a:t>brightness, contrast, saturation, flip horizontally, scale [0.75,1.0,1.25,...,2], randomly</a:t>
                          </a:r>
                          <a:r>
                            <a:rPr lang="en-US" altLang="zh-TW" sz="1400" kern="1200" baseline="0" dirty="0">
                              <a:solidFill>
                                <a:schemeClr val="dk1"/>
                              </a:solidFill>
                              <a:effectLst/>
                              <a:latin typeface="+mn-lt"/>
                              <a:ea typeface="+mn-ea"/>
                              <a:cs typeface="+mn-cs"/>
                            </a:rPr>
                            <a:t> crop</a:t>
                          </a:r>
                          <a:endParaRPr lang="zh-TW" altLang="en-US" sz="1400" dirty="0"/>
                        </a:p>
                      </a:txBody>
                      <a:tcPr/>
                    </a:tc>
                    <a:extLst>
                      <a:ext uri="{0D108BD9-81ED-4DB2-BD59-A6C34878D82A}">
                        <a16:rowId xmlns:a16="http://schemas.microsoft.com/office/drawing/2014/main" val="697964148"/>
                      </a:ext>
                    </a:extLst>
                  </a:tr>
                  <a:tr h="367019">
                    <a:tc>
                      <a:txBody>
                        <a:bodyPr/>
                        <a:lstStyle/>
                        <a:p>
                          <a:pPr algn="ctr"/>
                          <a:r>
                            <a:rPr lang="en-US" altLang="zh-TW" sz="1400" dirty="0"/>
                            <a:t>Machine </a:t>
                          </a:r>
                          <a:endParaRPr lang="zh-TW" altLang="en-US" sz="1400" dirty="0"/>
                        </a:p>
                      </a:txBody>
                      <a:tcPr/>
                    </a:tc>
                    <a:tc>
                      <a:txBody>
                        <a:bodyPr/>
                        <a:lstStyle/>
                        <a:p>
                          <a:pPr algn="ctr"/>
                          <a:r>
                            <a:rPr lang="en-US" altLang="zh-TW" sz="1400" dirty="0"/>
                            <a:t>RTX 2070</a:t>
                          </a:r>
                          <a:r>
                            <a:rPr lang="en-US" altLang="zh-TW" sz="1400" baseline="0" dirty="0"/>
                            <a:t> Super with 8G memory</a:t>
                          </a:r>
                          <a:endParaRPr lang="zh-TW" altLang="en-US" sz="1400" dirty="0"/>
                        </a:p>
                      </a:txBody>
                      <a:tcPr/>
                    </a:tc>
                    <a:extLst>
                      <a:ext uri="{0D108BD9-81ED-4DB2-BD59-A6C34878D82A}">
                        <a16:rowId xmlns:a16="http://schemas.microsoft.com/office/drawing/2014/main" val="2398603170"/>
                      </a:ext>
                    </a:extLst>
                  </a:tr>
                  <a:tr h="367019">
                    <a:tc>
                      <a:txBody>
                        <a:bodyPr/>
                        <a:lstStyle/>
                        <a:p>
                          <a:pPr algn="ctr"/>
                          <a:r>
                            <a:rPr lang="en-US" altLang="zh-TW" sz="1400" dirty="0"/>
                            <a:t>Implementation</a:t>
                          </a:r>
                          <a:endParaRPr lang="zh-TW" altLang="en-US" sz="1400" dirty="0"/>
                        </a:p>
                      </a:txBody>
                      <a:tcPr/>
                    </a:tc>
                    <a:tc>
                      <a:txBody>
                        <a:bodyPr/>
                        <a:lstStyle/>
                        <a:p>
                          <a:pPr algn="ctr"/>
                          <a:r>
                            <a:rPr lang="en-US" altLang="zh-TW" sz="1400" kern="1200" dirty="0">
                              <a:solidFill>
                                <a:schemeClr val="dk1"/>
                              </a:solidFill>
                              <a:effectLst/>
                              <a:latin typeface="+mn-lt"/>
                              <a:ea typeface="+mn-ea"/>
                              <a:cs typeface="+mn-cs"/>
                            </a:rPr>
                            <a:t> </a:t>
                          </a:r>
                          <a:r>
                            <a:rPr lang="en-US" altLang="zh-TW" sz="1400" kern="1200" dirty="0" err="1">
                              <a:solidFill>
                                <a:schemeClr val="dk1"/>
                              </a:solidFill>
                              <a:effectLst/>
                              <a:latin typeface="+mn-lt"/>
                              <a:ea typeface="+mn-ea"/>
                              <a:cs typeface="+mn-cs"/>
                            </a:rPr>
                            <a:t>Pytorch</a:t>
                          </a:r>
                          <a:r>
                            <a:rPr lang="en-US" altLang="zh-TW" sz="1400" kern="1200" dirty="0">
                              <a:solidFill>
                                <a:schemeClr val="dk1"/>
                              </a:solidFill>
                              <a:effectLst/>
                              <a:latin typeface="+mn-lt"/>
                              <a:ea typeface="+mn-ea"/>
                              <a:cs typeface="+mn-cs"/>
                            </a:rPr>
                            <a:t> 1.4 and CUDA 10.2</a:t>
                          </a:r>
                          <a:endParaRPr lang="zh-TW" altLang="en-US" sz="1400" dirty="0"/>
                        </a:p>
                      </a:txBody>
                      <a:tcPr/>
                    </a:tc>
                    <a:extLst>
                      <a:ext uri="{0D108BD9-81ED-4DB2-BD59-A6C34878D82A}">
                        <a16:rowId xmlns:a16="http://schemas.microsoft.com/office/drawing/2014/main" val="539963272"/>
                      </a:ext>
                    </a:extLst>
                  </a:tr>
                  <a:tr h="367019">
                    <a:tc>
                      <a:txBody>
                        <a:bodyPr/>
                        <a:lstStyle/>
                        <a:p>
                          <a:pPr algn="ctr"/>
                          <a:r>
                            <a:rPr lang="en-US" altLang="zh-TW" sz="1400" dirty="0"/>
                            <a:t>Training time</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a:t>∼ 1.6 days for Cityscapes ,  ∼ 1 days for </a:t>
                          </a:r>
                          <a:r>
                            <a:rPr lang="en-US" altLang="zh-TW" sz="1400" dirty="0" err="1"/>
                            <a:t>CamVid</a:t>
                          </a:r>
                          <a:endParaRPr lang="zh-TW" altLang="en-US" sz="1400" dirty="0"/>
                        </a:p>
                      </a:txBody>
                      <a:tcPr/>
                    </a:tc>
                    <a:extLst>
                      <a:ext uri="{0D108BD9-81ED-4DB2-BD59-A6C34878D82A}">
                        <a16:rowId xmlns:a16="http://schemas.microsoft.com/office/drawing/2014/main" val="2713238541"/>
                      </a:ext>
                    </a:extLst>
                  </a:tr>
                </a:tbl>
              </a:graphicData>
            </a:graphic>
          </p:graphicFrame>
        </mc:Fallback>
      </mc:AlternateContent>
      <p:sp>
        <p:nvSpPr>
          <p:cNvPr id="2" name="投影片編號版面配置區 1"/>
          <p:cNvSpPr>
            <a:spLocks noGrp="1"/>
          </p:cNvSpPr>
          <p:nvPr>
            <p:ph type="sldNum" sz="quarter" idx="12"/>
          </p:nvPr>
        </p:nvSpPr>
        <p:spPr/>
        <p:txBody>
          <a:bodyPr/>
          <a:lstStyle/>
          <a:p>
            <a:r>
              <a:rPr lang="en-US" dirty="0"/>
              <a:t>26</a:t>
            </a:r>
          </a:p>
        </p:txBody>
      </p:sp>
    </p:spTree>
    <p:extLst>
      <p:ext uri="{BB962C8B-B14F-4D97-AF65-F5344CB8AC3E}">
        <p14:creationId xmlns:p14="http://schemas.microsoft.com/office/powerpoint/2010/main" val="515143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500888" y="-890005"/>
            <a:ext cx="11196320" cy="3338629"/>
            <a:chOff x="504168" y="-326125"/>
            <a:chExt cx="11196320" cy="3338629"/>
          </a:xfrm>
        </p:grpSpPr>
        <p:graphicFrame>
          <p:nvGraphicFramePr>
            <p:cNvPr id="6" name="資料庫圖表 5"/>
            <p:cNvGraphicFramePr/>
            <p:nvPr>
              <p:extLst>
                <p:ext uri="{D42A27DB-BD31-4B8C-83A1-F6EECF244321}">
                  <p14:modId xmlns:p14="http://schemas.microsoft.com/office/powerpoint/2010/main" val="3874180547"/>
                </p:ext>
              </p:extLst>
            </p:nvPr>
          </p:nvGraphicFramePr>
          <p:xfrm>
            <a:off x="504168" y="-32612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群組 6"/>
            <p:cNvGrpSpPr/>
            <p:nvPr/>
          </p:nvGrpSpPr>
          <p:grpSpPr>
            <a:xfrm>
              <a:off x="3975767" y="1848016"/>
              <a:ext cx="4258262" cy="714489"/>
              <a:chOff x="4939074" y="1791855"/>
              <a:chExt cx="4258262" cy="714489"/>
            </a:xfrm>
          </p:grpSpPr>
          <p:sp>
            <p:nvSpPr>
              <p:cNvPr id="9" name="流程圖: 結束點 8"/>
              <p:cNvSpPr/>
              <p:nvPr/>
            </p:nvSpPr>
            <p:spPr>
              <a:xfrm>
                <a:off x="4939074" y="1791855"/>
                <a:ext cx="4258262" cy="714489"/>
              </a:xfrm>
              <a:prstGeom prst="flowChartTerminator">
                <a:avLst/>
              </a:prstGeom>
              <a:solidFill>
                <a:srgbClr val="92D05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10" name="流程圖: 結束點 4"/>
              <p:cNvSpPr txBox="1"/>
              <p:nvPr/>
            </p:nvSpPr>
            <p:spPr>
              <a:xfrm>
                <a:off x="5137194" y="1955421"/>
                <a:ext cx="3856882" cy="3441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altLang="zh-TW" sz="2400" b="1" dirty="0">
                    <a:solidFill>
                      <a:schemeClr val="tx1"/>
                    </a:solidFill>
                  </a:rPr>
                  <a:t>Ablation Study for the Adjusted Blocks </a:t>
                </a:r>
                <a:endParaRPr lang="zh-TW" altLang="en-US" sz="2400" b="1" kern="1200" dirty="0">
                  <a:solidFill>
                    <a:schemeClr val="tx1"/>
                  </a:solidFill>
                </a:endParaRPr>
              </a:p>
            </p:txBody>
          </p:sp>
        </p:grpSp>
        <p:cxnSp>
          <p:nvCxnSpPr>
            <p:cNvPr id="8" name="肘形接點 7"/>
            <p:cNvCxnSpPr/>
            <p:nvPr/>
          </p:nvCxnSpPr>
          <p:spPr>
            <a:xfrm flipH="1">
              <a:off x="8234029" y="1940319"/>
              <a:ext cx="396240" cy="213360"/>
            </a:xfrm>
            <a:prstGeom prst="bentConnector3">
              <a:avLst>
                <a:gd name="adj1" fmla="val 3846"/>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r>
              <a:rPr lang="en-US" dirty="0"/>
              <a:t>27</a:t>
            </a:r>
          </a:p>
        </p:txBody>
      </p:sp>
      <p:sp>
        <p:nvSpPr>
          <p:cNvPr id="13" name="文字方塊 12">
            <a:extLst>
              <a:ext uri="{FF2B5EF4-FFF2-40B4-BE49-F238E27FC236}">
                <a16:creationId xmlns:a16="http://schemas.microsoft.com/office/drawing/2014/main" id="{054A8B68-D1C7-4FB1-999E-EFB7D7A4BC79}"/>
              </a:ext>
            </a:extLst>
          </p:cNvPr>
          <p:cNvSpPr txBox="1"/>
          <p:nvPr/>
        </p:nvSpPr>
        <p:spPr>
          <a:xfrm>
            <a:off x="1306408" y="2150525"/>
            <a:ext cx="9579183" cy="461665"/>
          </a:xfrm>
          <a:prstGeom prst="rect">
            <a:avLst/>
          </a:prstGeom>
          <a:noFill/>
        </p:spPr>
        <p:txBody>
          <a:bodyPr wrap="square">
            <a:spAutoFit/>
          </a:bodyPr>
          <a:lstStyle/>
          <a:p>
            <a:r>
              <a:rPr lang="en-US" altLang="zh-TW" sz="2400" dirty="0"/>
              <a:t>Ablation study for the adjusted blocks on Cityscapes validation set</a:t>
            </a:r>
            <a:endParaRPr lang="zh-TW" altLang="en-US" sz="2000" dirty="0"/>
          </a:p>
        </p:txBody>
      </p:sp>
      <p:pic>
        <p:nvPicPr>
          <p:cNvPr id="11" name="圖片 10">
            <a:extLst>
              <a:ext uri="{FF2B5EF4-FFF2-40B4-BE49-F238E27FC236}">
                <a16:creationId xmlns:a16="http://schemas.microsoft.com/office/drawing/2014/main" id="{CF04E362-8F8D-404F-96D1-FA5114CFDB57}"/>
              </a:ext>
            </a:extLst>
          </p:cNvPr>
          <p:cNvPicPr>
            <a:picLocks noChangeAspect="1"/>
          </p:cNvPicPr>
          <p:nvPr/>
        </p:nvPicPr>
        <p:blipFill>
          <a:blip r:embed="rId7"/>
          <a:stretch>
            <a:fillRect/>
          </a:stretch>
        </p:blipFill>
        <p:spPr>
          <a:xfrm>
            <a:off x="2400160" y="2898904"/>
            <a:ext cx="7632351" cy="3866911"/>
          </a:xfrm>
          <a:prstGeom prst="rect">
            <a:avLst/>
          </a:prstGeom>
        </p:spPr>
      </p:pic>
    </p:spTree>
    <p:extLst>
      <p:ext uri="{BB962C8B-B14F-4D97-AF65-F5344CB8AC3E}">
        <p14:creationId xmlns:p14="http://schemas.microsoft.com/office/powerpoint/2010/main" val="1013618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500888" y="-890005"/>
            <a:ext cx="11196320" cy="3338629"/>
            <a:chOff x="504168" y="-326125"/>
            <a:chExt cx="11196320" cy="3338629"/>
          </a:xfrm>
        </p:grpSpPr>
        <p:graphicFrame>
          <p:nvGraphicFramePr>
            <p:cNvPr id="6" name="資料庫圖表 5"/>
            <p:cNvGraphicFramePr/>
            <p:nvPr>
              <p:extLst>
                <p:ext uri="{D42A27DB-BD31-4B8C-83A1-F6EECF244321}">
                  <p14:modId xmlns:p14="http://schemas.microsoft.com/office/powerpoint/2010/main" val="3874180547"/>
                </p:ext>
              </p:extLst>
            </p:nvPr>
          </p:nvGraphicFramePr>
          <p:xfrm>
            <a:off x="504168" y="-32612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群組 6"/>
            <p:cNvGrpSpPr/>
            <p:nvPr/>
          </p:nvGrpSpPr>
          <p:grpSpPr>
            <a:xfrm>
              <a:off x="3975767" y="1848016"/>
              <a:ext cx="4258262" cy="714489"/>
              <a:chOff x="4939074" y="1791855"/>
              <a:chExt cx="4258262" cy="714489"/>
            </a:xfrm>
          </p:grpSpPr>
          <p:sp>
            <p:nvSpPr>
              <p:cNvPr id="9" name="流程圖: 結束點 8"/>
              <p:cNvSpPr/>
              <p:nvPr/>
            </p:nvSpPr>
            <p:spPr>
              <a:xfrm>
                <a:off x="4939074" y="1791855"/>
                <a:ext cx="4258262" cy="714489"/>
              </a:xfrm>
              <a:prstGeom prst="flowChartTerminator">
                <a:avLst/>
              </a:prstGeom>
              <a:solidFill>
                <a:srgbClr val="92D05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10" name="流程圖: 結束點 4"/>
              <p:cNvSpPr txBox="1"/>
              <p:nvPr/>
            </p:nvSpPr>
            <p:spPr>
              <a:xfrm>
                <a:off x="5137194" y="1955421"/>
                <a:ext cx="3856882" cy="3441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altLang="zh-TW" sz="2400" b="1" dirty="0">
                    <a:solidFill>
                      <a:schemeClr val="tx1"/>
                    </a:solidFill>
                  </a:rPr>
                  <a:t>Ablation Study for DAB </a:t>
                </a:r>
                <a:endParaRPr lang="zh-TW" altLang="en-US" sz="2400" b="1" kern="1200" dirty="0">
                  <a:solidFill>
                    <a:schemeClr val="tx1"/>
                  </a:solidFill>
                </a:endParaRPr>
              </a:p>
            </p:txBody>
          </p:sp>
        </p:grpSp>
        <p:cxnSp>
          <p:nvCxnSpPr>
            <p:cNvPr id="8" name="肘形接點 7"/>
            <p:cNvCxnSpPr/>
            <p:nvPr/>
          </p:nvCxnSpPr>
          <p:spPr>
            <a:xfrm flipH="1">
              <a:off x="8234029" y="1940319"/>
              <a:ext cx="396240" cy="213360"/>
            </a:xfrm>
            <a:prstGeom prst="bentConnector3">
              <a:avLst>
                <a:gd name="adj1" fmla="val 3846"/>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r>
              <a:rPr lang="en-US" dirty="0"/>
              <a:t>28</a:t>
            </a:r>
          </a:p>
        </p:txBody>
      </p:sp>
      <p:sp>
        <p:nvSpPr>
          <p:cNvPr id="12" name="文字方塊 11">
            <a:extLst>
              <a:ext uri="{FF2B5EF4-FFF2-40B4-BE49-F238E27FC236}">
                <a16:creationId xmlns:a16="http://schemas.microsoft.com/office/drawing/2014/main" id="{1D0B3993-7AFC-4C2E-BDF0-277A0B88B31C}"/>
              </a:ext>
            </a:extLst>
          </p:cNvPr>
          <p:cNvSpPr txBox="1"/>
          <p:nvPr/>
        </p:nvSpPr>
        <p:spPr>
          <a:xfrm>
            <a:off x="2313448" y="2256321"/>
            <a:ext cx="8646952" cy="461665"/>
          </a:xfrm>
          <a:prstGeom prst="rect">
            <a:avLst/>
          </a:prstGeom>
          <a:noFill/>
        </p:spPr>
        <p:txBody>
          <a:bodyPr wrap="square">
            <a:spAutoFit/>
          </a:bodyPr>
          <a:lstStyle/>
          <a:p>
            <a:r>
              <a:rPr lang="en-US" altLang="zh-TW" sz="2400" dirty="0"/>
              <a:t>Ablation study for DAB on Cityscapes validation set</a:t>
            </a:r>
            <a:endParaRPr lang="zh-TW" altLang="en-US" sz="2400" dirty="0"/>
          </a:p>
        </p:txBody>
      </p:sp>
      <p:pic>
        <p:nvPicPr>
          <p:cNvPr id="3" name="圖片 2">
            <a:extLst>
              <a:ext uri="{FF2B5EF4-FFF2-40B4-BE49-F238E27FC236}">
                <a16:creationId xmlns:a16="http://schemas.microsoft.com/office/drawing/2014/main" id="{F8742324-6571-40F6-A31F-BDEA0F7980B0}"/>
              </a:ext>
            </a:extLst>
          </p:cNvPr>
          <p:cNvPicPr>
            <a:picLocks noChangeAspect="1"/>
          </p:cNvPicPr>
          <p:nvPr/>
        </p:nvPicPr>
        <p:blipFill>
          <a:blip r:embed="rId7"/>
          <a:stretch>
            <a:fillRect/>
          </a:stretch>
        </p:blipFill>
        <p:spPr>
          <a:xfrm>
            <a:off x="2347582" y="2902787"/>
            <a:ext cx="7154012" cy="3624561"/>
          </a:xfrm>
          <a:prstGeom prst="rect">
            <a:avLst/>
          </a:prstGeom>
        </p:spPr>
      </p:pic>
    </p:spTree>
    <p:extLst>
      <p:ext uri="{BB962C8B-B14F-4D97-AF65-F5344CB8AC3E}">
        <p14:creationId xmlns:p14="http://schemas.microsoft.com/office/powerpoint/2010/main" val="827580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500888" y="-890005"/>
            <a:ext cx="11196320" cy="3338629"/>
            <a:chOff x="504168" y="-326125"/>
            <a:chExt cx="11196320" cy="3338629"/>
          </a:xfrm>
        </p:grpSpPr>
        <p:graphicFrame>
          <p:nvGraphicFramePr>
            <p:cNvPr id="6" name="資料庫圖表 5"/>
            <p:cNvGraphicFramePr/>
            <p:nvPr>
              <p:extLst>
                <p:ext uri="{D42A27DB-BD31-4B8C-83A1-F6EECF244321}">
                  <p14:modId xmlns:p14="http://schemas.microsoft.com/office/powerpoint/2010/main" val="3874180547"/>
                </p:ext>
              </p:extLst>
            </p:nvPr>
          </p:nvGraphicFramePr>
          <p:xfrm>
            <a:off x="504168" y="-32612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群組 6"/>
            <p:cNvGrpSpPr/>
            <p:nvPr/>
          </p:nvGrpSpPr>
          <p:grpSpPr>
            <a:xfrm>
              <a:off x="3975767" y="1848016"/>
              <a:ext cx="4258262" cy="714489"/>
              <a:chOff x="4939074" y="1791855"/>
              <a:chExt cx="4258262" cy="714489"/>
            </a:xfrm>
          </p:grpSpPr>
          <p:sp>
            <p:nvSpPr>
              <p:cNvPr id="9" name="流程圖: 結束點 8"/>
              <p:cNvSpPr/>
              <p:nvPr/>
            </p:nvSpPr>
            <p:spPr>
              <a:xfrm>
                <a:off x="4939074" y="1791855"/>
                <a:ext cx="4258262" cy="714489"/>
              </a:xfrm>
              <a:prstGeom prst="flowChartTerminator">
                <a:avLst/>
              </a:prstGeom>
              <a:solidFill>
                <a:srgbClr val="92D05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10" name="流程圖: 結束點 4"/>
              <p:cNvSpPr txBox="1"/>
              <p:nvPr/>
            </p:nvSpPr>
            <p:spPr>
              <a:xfrm>
                <a:off x="5137194" y="1955421"/>
                <a:ext cx="3856882" cy="3441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altLang="zh-TW" sz="2400" b="1" dirty="0">
                    <a:solidFill>
                      <a:schemeClr val="tx1"/>
                    </a:solidFill>
                  </a:rPr>
                  <a:t>Comparison of Inputs</a:t>
                </a:r>
                <a:endParaRPr lang="zh-TW" altLang="en-US" sz="2400" b="1" kern="1200" dirty="0">
                  <a:solidFill>
                    <a:schemeClr val="tx1"/>
                  </a:solidFill>
                </a:endParaRPr>
              </a:p>
            </p:txBody>
          </p:sp>
        </p:grpSp>
        <p:cxnSp>
          <p:nvCxnSpPr>
            <p:cNvPr id="8" name="肘形接點 7"/>
            <p:cNvCxnSpPr/>
            <p:nvPr/>
          </p:nvCxnSpPr>
          <p:spPr>
            <a:xfrm flipH="1">
              <a:off x="8234029" y="1940319"/>
              <a:ext cx="396240" cy="213360"/>
            </a:xfrm>
            <a:prstGeom prst="bentConnector3">
              <a:avLst>
                <a:gd name="adj1" fmla="val 3846"/>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r>
              <a:rPr lang="en-US" dirty="0"/>
              <a:t>2</a:t>
            </a:r>
            <a:r>
              <a:rPr lang="en-US" altLang="zh-TW" dirty="0"/>
              <a:t>9</a:t>
            </a:r>
            <a:endParaRPr lang="en-US" dirty="0"/>
          </a:p>
        </p:txBody>
      </p:sp>
      <p:sp>
        <p:nvSpPr>
          <p:cNvPr id="4" name="矩形 3"/>
          <p:cNvSpPr/>
          <p:nvPr/>
        </p:nvSpPr>
        <p:spPr>
          <a:xfrm>
            <a:off x="2481869" y="2361157"/>
            <a:ext cx="7228261" cy="461665"/>
          </a:xfrm>
          <a:prstGeom prst="rect">
            <a:avLst/>
          </a:prstGeom>
        </p:spPr>
        <p:txBody>
          <a:bodyPr wrap="none">
            <a:spAutoFit/>
          </a:bodyPr>
          <a:lstStyle/>
          <a:p>
            <a:r>
              <a:rPr lang="en-US" altLang="zh-TW" sz="2400" dirty="0"/>
              <a:t>Comparison of single input DAB and dual input DAB</a:t>
            </a:r>
            <a:endParaRPr lang="zh-TW" altLang="en-US" sz="2400" dirty="0"/>
          </a:p>
        </p:txBody>
      </p:sp>
      <p:pic>
        <p:nvPicPr>
          <p:cNvPr id="3" name="圖片 2"/>
          <p:cNvPicPr>
            <a:picLocks noChangeAspect="1"/>
          </p:cNvPicPr>
          <p:nvPr/>
        </p:nvPicPr>
        <p:blipFill>
          <a:blip r:embed="rId7"/>
          <a:stretch>
            <a:fillRect/>
          </a:stretch>
        </p:blipFill>
        <p:spPr>
          <a:xfrm>
            <a:off x="2131754" y="3423816"/>
            <a:ext cx="7821062" cy="2582504"/>
          </a:xfrm>
          <a:prstGeom prst="rect">
            <a:avLst/>
          </a:prstGeom>
        </p:spPr>
      </p:pic>
    </p:spTree>
    <p:extLst>
      <p:ext uri="{BB962C8B-B14F-4D97-AF65-F5344CB8AC3E}">
        <p14:creationId xmlns:p14="http://schemas.microsoft.com/office/powerpoint/2010/main" val="4187643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資料庫圖表 17"/>
          <p:cNvGraphicFramePr/>
          <p:nvPr>
            <p:extLst>
              <p:ext uri="{D42A27DB-BD31-4B8C-83A1-F6EECF244321}">
                <p14:modId xmlns:p14="http://schemas.microsoft.com/office/powerpoint/2010/main" val="256136831"/>
              </p:ext>
            </p:extLst>
          </p:nvPr>
        </p:nvGraphicFramePr>
        <p:xfrm>
          <a:off x="431800" y="-791798"/>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投影片編號版面配置區 1"/>
          <p:cNvSpPr>
            <a:spLocks noGrp="1"/>
          </p:cNvSpPr>
          <p:nvPr>
            <p:ph type="sldNum" sz="quarter" idx="12"/>
          </p:nvPr>
        </p:nvSpPr>
        <p:spPr/>
        <p:txBody>
          <a:bodyPr/>
          <a:lstStyle/>
          <a:p>
            <a:r>
              <a:rPr lang="en-US" dirty="0"/>
              <a:t>3</a:t>
            </a:r>
          </a:p>
        </p:txBody>
      </p:sp>
      <p:pic>
        <p:nvPicPr>
          <p:cNvPr id="20" name="圖片 19"/>
          <p:cNvPicPr/>
          <p:nvPr/>
        </p:nvPicPr>
        <p:blipFill>
          <a:blip r:embed="rId8">
            <a:extLst>
              <a:ext uri="{28A0092B-C50C-407E-A947-70E740481C1C}">
                <a14:useLocalDpi xmlns:a14="http://schemas.microsoft.com/office/drawing/2010/main" val="0"/>
              </a:ext>
            </a:extLst>
          </a:blip>
          <a:srcRect/>
          <a:stretch>
            <a:fillRect/>
          </a:stretch>
        </p:blipFill>
        <p:spPr bwMode="auto">
          <a:xfrm>
            <a:off x="1421806" y="3049268"/>
            <a:ext cx="9216307" cy="1750579"/>
          </a:xfrm>
          <a:prstGeom prst="rect">
            <a:avLst/>
          </a:prstGeom>
          <a:noFill/>
        </p:spPr>
      </p:pic>
      <p:graphicFrame>
        <p:nvGraphicFramePr>
          <p:cNvPr id="4" name="表格 3"/>
          <p:cNvGraphicFramePr>
            <a:graphicFrameLocks noGrp="1"/>
          </p:cNvGraphicFramePr>
          <p:nvPr>
            <p:extLst>
              <p:ext uri="{D42A27DB-BD31-4B8C-83A1-F6EECF244321}">
                <p14:modId xmlns:p14="http://schemas.microsoft.com/office/powerpoint/2010/main" val="3351619951"/>
              </p:ext>
            </p:extLst>
          </p:nvPr>
        </p:nvGraphicFramePr>
        <p:xfrm>
          <a:off x="1352550" y="5653690"/>
          <a:ext cx="9401170" cy="289984"/>
        </p:xfrm>
        <a:graphic>
          <a:graphicData uri="http://schemas.openxmlformats.org/drawingml/2006/table">
            <a:tbl>
              <a:tblPr firstRow="1" bandRow="1">
                <a:tableStyleId>{5C22544A-7EE6-4342-B048-85BDC9FD1C3A}</a:tableStyleId>
              </a:tblPr>
              <a:tblGrid>
                <a:gridCol w="940117">
                  <a:extLst>
                    <a:ext uri="{9D8B030D-6E8A-4147-A177-3AD203B41FA5}">
                      <a16:colId xmlns:a16="http://schemas.microsoft.com/office/drawing/2014/main" val="2289321382"/>
                    </a:ext>
                  </a:extLst>
                </a:gridCol>
                <a:gridCol w="940117">
                  <a:extLst>
                    <a:ext uri="{9D8B030D-6E8A-4147-A177-3AD203B41FA5}">
                      <a16:colId xmlns:a16="http://schemas.microsoft.com/office/drawing/2014/main" val="4024404047"/>
                    </a:ext>
                  </a:extLst>
                </a:gridCol>
                <a:gridCol w="940117">
                  <a:extLst>
                    <a:ext uri="{9D8B030D-6E8A-4147-A177-3AD203B41FA5}">
                      <a16:colId xmlns:a16="http://schemas.microsoft.com/office/drawing/2014/main" val="3525624227"/>
                    </a:ext>
                  </a:extLst>
                </a:gridCol>
                <a:gridCol w="940117">
                  <a:extLst>
                    <a:ext uri="{9D8B030D-6E8A-4147-A177-3AD203B41FA5}">
                      <a16:colId xmlns:a16="http://schemas.microsoft.com/office/drawing/2014/main" val="3517612496"/>
                    </a:ext>
                  </a:extLst>
                </a:gridCol>
                <a:gridCol w="940117">
                  <a:extLst>
                    <a:ext uri="{9D8B030D-6E8A-4147-A177-3AD203B41FA5}">
                      <a16:colId xmlns:a16="http://schemas.microsoft.com/office/drawing/2014/main" val="3238252854"/>
                    </a:ext>
                  </a:extLst>
                </a:gridCol>
                <a:gridCol w="940117">
                  <a:extLst>
                    <a:ext uri="{9D8B030D-6E8A-4147-A177-3AD203B41FA5}">
                      <a16:colId xmlns:a16="http://schemas.microsoft.com/office/drawing/2014/main" val="2598972093"/>
                    </a:ext>
                  </a:extLst>
                </a:gridCol>
                <a:gridCol w="940117">
                  <a:extLst>
                    <a:ext uri="{9D8B030D-6E8A-4147-A177-3AD203B41FA5}">
                      <a16:colId xmlns:a16="http://schemas.microsoft.com/office/drawing/2014/main" val="3772210478"/>
                    </a:ext>
                  </a:extLst>
                </a:gridCol>
                <a:gridCol w="940117">
                  <a:extLst>
                    <a:ext uri="{9D8B030D-6E8A-4147-A177-3AD203B41FA5}">
                      <a16:colId xmlns:a16="http://schemas.microsoft.com/office/drawing/2014/main" val="1279002414"/>
                    </a:ext>
                  </a:extLst>
                </a:gridCol>
                <a:gridCol w="940117">
                  <a:extLst>
                    <a:ext uri="{9D8B030D-6E8A-4147-A177-3AD203B41FA5}">
                      <a16:colId xmlns:a16="http://schemas.microsoft.com/office/drawing/2014/main" val="3630050651"/>
                    </a:ext>
                  </a:extLst>
                </a:gridCol>
                <a:gridCol w="940117">
                  <a:extLst>
                    <a:ext uri="{9D8B030D-6E8A-4147-A177-3AD203B41FA5}">
                      <a16:colId xmlns:a16="http://schemas.microsoft.com/office/drawing/2014/main" val="3985608594"/>
                    </a:ext>
                  </a:extLst>
                </a:gridCol>
              </a:tblGrid>
              <a:tr h="289984">
                <a:tc>
                  <a:txBody>
                    <a:bodyPr/>
                    <a:lstStyle/>
                    <a:p>
                      <a:pPr algn="ctr"/>
                      <a:r>
                        <a:rPr lang="en-US" altLang="zh-TW" sz="1000" dirty="0"/>
                        <a:t>sky</a:t>
                      </a:r>
                      <a:endParaRPr lang="zh-TW" altLang="en-US" sz="1000" dirty="0"/>
                    </a:p>
                  </a:txBody>
                  <a:tcPr>
                    <a:solidFill>
                      <a:srgbClr val="4682B4"/>
                    </a:solidFill>
                  </a:tcPr>
                </a:tc>
                <a:tc>
                  <a:txBody>
                    <a:bodyPr/>
                    <a:lstStyle/>
                    <a:p>
                      <a:pPr algn="ctr"/>
                      <a:r>
                        <a:rPr lang="en-US" altLang="zh-TW" sz="1000" dirty="0"/>
                        <a:t>person</a:t>
                      </a:r>
                      <a:endParaRPr lang="zh-TW" altLang="en-US" sz="1000" dirty="0"/>
                    </a:p>
                  </a:txBody>
                  <a:tcPr>
                    <a:solidFill>
                      <a:srgbClr val="DC143C"/>
                    </a:solidFill>
                  </a:tcPr>
                </a:tc>
                <a:tc>
                  <a:txBody>
                    <a:bodyPr/>
                    <a:lstStyle/>
                    <a:p>
                      <a:pPr algn="ctr"/>
                      <a:r>
                        <a:rPr lang="en-US" altLang="zh-TW" sz="1000" dirty="0"/>
                        <a:t>rider</a:t>
                      </a:r>
                      <a:endParaRPr lang="zh-TW" altLang="en-US" sz="1000" dirty="0"/>
                    </a:p>
                  </a:txBody>
                  <a:tcPr>
                    <a:solidFill>
                      <a:srgbClr val="FF0000"/>
                    </a:solidFill>
                  </a:tcPr>
                </a:tc>
                <a:tc>
                  <a:txBody>
                    <a:bodyPr/>
                    <a:lstStyle/>
                    <a:p>
                      <a:pPr algn="ctr"/>
                      <a:r>
                        <a:rPr lang="en-US" altLang="zh-TW" sz="1000" dirty="0"/>
                        <a:t>car</a:t>
                      </a:r>
                      <a:endParaRPr lang="zh-TW" altLang="en-US" sz="1000" dirty="0"/>
                    </a:p>
                  </a:txBody>
                  <a:tcPr>
                    <a:solidFill>
                      <a:srgbClr val="00008E"/>
                    </a:solidFill>
                  </a:tcPr>
                </a:tc>
                <a:tc>
                  <a:txBody>
                    <a:bodyPr/>
                    <a:lstStyle/>
                    <a:p>
                      <a:pPr algn="ctr"/>
                      <a:r>
                        <a:rPr lang="en-US" altLang="zh-TW" sz="1000" dirty="0"/>
                        <a:t>truck</a:t>
                      </a:r>
                      <a:endParaRPr lang="zh-TW" altLang="en-US" sz="1000" dirty="0"/>
                    </a:p>
                  </a:txBody>
                  <a:tcPr>
                    <a:solidFill>
                      <a:srgbClr val="000046"/>
                    </a:solidFill>
                  </a:tcPr>
                </a:tc>
                <a:tc>
                  <a:txBody>
                    <a:bodyPr/>
                    <a:lstStyle/>
                    <a:p>
                      <a:pPr algn="ctr"/>
                      <a:r>
                        <a:rPr lang="en-US" altLang="zh-TW" sz="1000" dirty="0"/>
                        <a:t>bus</a:t>
                      </a:r>
                      <a:endParaRPr lang="zh-TW" altLang="en-US" sz="1000" dirty="0"/>
                    </a:p>
                  </a:txBody>
                  <a:tcPr>
                    <a:solidFill>
                      <a:srgbClr val="003C64"/>
                    </a:solidFill>
                  </a:tcPr>
                </a:tc>
                <a:tc>
                  <a:txBody>
                    <a:bodyPr/>
                    <a:lstStyle/>
                    <a:p>
                      <a:pPr algn="ctr"/>
                      <a:r>
                        <a:rPr lang="en-US" altLang="zh-TW" sz="1000" dirty="0"/>
                        <a:t>train</a:t>
                      </a:r>
                      <a:endParaRPr lang="zh-TW" altLang="en-US" sz="1000" dirty="0"/>
                    </a:p>
                  </a:txBody>
                  <a:tcPr>
                    <a:solidFill>
                      <a:srgbClr val="005064"/>
                    </a:solidFill>
                  </a:tcPr>
                </a:tc>
                <a:tc>
                  <a:txBody>
                    <a:bodyPr/>
                    <a:lstStyle/>
                    <a:p>
                      <a:pPr algn="ctr"/>
                      <a:r>
                        <a:rPr lang="en-US" altLang="zh-TW" sz="1000" dirty="0"/>
                        <a:t>motorcycle</a:t>
                      </a:r>
                      <a:endParaRPr lang="zh-TW" altLang="en-US" sz="1000" dirty="0"/>
                    </a:p>
                  </a:txBody>
                  <a:tcPr>
                    <a:solidFill>
                      <a:srgbClr val="0000E6"/>
                    </a:solidFill>
                  </a:tcPr>
                </a:tc>
                <a:tc>
                  <a:txBody>
                    <a:bodyPr/>
                    <a:lstStyle/>
                    <a:p>
                      <a:pPr algn="ctr"/>
                      <a:r>
                        <a:rPr lang="en-US" altLang="zh-TW" sz="1000" dirty="0"/>
                        <a:t>bicycle</a:t>
                      </a:r>
                      <a:endParaRPr lang="zh-TW" altLang="en-US" sz="1000" dirty="0"/>
                    </a:p>
                  </a:txBody>
                  <a:tcPr>
                    <a:solidFill>
                      <a:srgbClr val="770B20"/>
                    </a:solidFill>
                  </a:tcPr>
                </a:tc>
                <a:tc>
                  <a:txBody>
                    <a:bodyPr/>
                    <a:lstStyle/>
                    <a:p>
                      <a:pPr algn="ctr"/>
                      <a:r>
                        <a:rPr lang="en-US" altLang="zh-TW" sz="1000" dirty="0"/>
                        <a:t>others</a:t>
                      </a:r>
                      <a:endParaRPr lang="zh-TW" altLang="en-US" sz="1000" dirty="0"/>
                    </a:p>
                  </a:txBody>
                  <a:tcPr>
                    <a:solidFill>
                      <a:schemeClr val="tx1"/>
                    </a:solidFill>
                  </a:tcPr>
                </a:tc>
                <a:extLst>
                  <a:ext uri="{0D108BD9-81ED-4DB2-BD59-A6C34878D82A}">
                    <a16:rowId xmlns:a16="http://schemas.microsoft.com/office/drawing/2014/main" val="2477344593"/>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437158979"/>
              </p:ext>
            </p:extLst>
          </p:nvPr>
        </p:nvGraphicFramePr>
        <p:xfrm>
          <a:off x="1352550" y="5320806"/>
          <a:ext cx="9401170" cy="289984"/>
        </p:xfrm>
        <a:graphic>
          <a:graphicData uri="http://schemas.openxmlformats.org/drawingml/2006/table">
            <a:tbl>
              <a:tblPr firstRow="1" bandRow="1">
                <a:tableStyleId>{5C22544A-7EE6-4342-B048-85BDC9FD1C3A}</a:tableStyleId>
              </a:tblPr>
              <a:tblGrid>
                <a:gridCol w="940117">
                  <a:extLst>
                    <a:ext uri="{9D8B030D-6E8A-4147-A177-3AD203B41FA5}">
                      <a16:colId xmlns:a16="http://schemas.microsoft.com/office/drawing/2014/main" val="2567048142"/>
                    </a:ext>
                  </a:extLst>
                </a:gridCol>
                <a:gridCol w="940117">
                  <a:extLst>
                    <a:ext uri="{9D8B030D-6E8A-4147-A177-3AD203B41FA5}">
                      <a16:colId xmlns:a16="http://schemas.microsoft.com/office/drawing/2014/main" val="683857301"/>
                    </a:ext>
                  </a:extLst>
                </a:gridCol>
                <a:gridCol w="940117">
                  <a:extLst>
                    <a:ext uri="{9D8B030D-6E8A-4147-A177-3AD203B41FA5}">
                      <a16:colId xmlns:a16="http://schemas.microsoft.com/office/drawing/2014/main" val="2064913708"/>
                    </a:ext>
                  </a:extLst>
                </a:gridCol>
                <a:gridCol w="940117">
                  <a:extLst>
                    <a:ext uri="{9D8B030D-6E8A-4147-A177-3AD203B41FA5}">
                      <a16:colId xmlns:a16="http://schemas.microsoft.com/office/drawing/2014/main" val="2937606670"/>
                    </a:ext>
                  </a:extLst>
                </a:gridCol>
                <a:gridCol w="940117">
                  <a:extLst>
                    <a:ext uri="{9D8B030D-6E8A-4147-A177-3AD203B41FA5}">
                      <a16:colId xmlns:a16="http://schemas.microsoft.com/office/drawing/2014/main" val="1546531468"/>
                    </a:ext>
                  </a:extLst>
                </a:gridCol>
                <a:gridCol w="940117">
                  <a:extLst>
                    <a:ext uri="{9D8B030D-6E8A-4147-A177-3AD203B41FA5}">
                      <a16:colId xmlns:a16="http://schemas.microsoft.com/office/drawing/2014/main" val="452620327"/>
                    </a:ext>
                  </a:extLst>
                </a:gridCol>
                <a:gridCol w="940117">
                  <a:extLst>
                    <a:ext uri="{9D8B030D-6E8A-4147-A177-3AD203B41FA5}">
                      <a16:colId xmlns:a16="http://schemas.microsoft.com/office/drawing/2014/main" val="389828929"/>
                    </a:ext>
                  </a:extLst>
                </a:gridCol>
                <a:gridCol w="940117">
                  <a:extLst>
                    <a:ext uri="{9D8B030D-6E8A-4147-A177-3AD203B41FA5}">
                      <a16:colId xmlns:a16="http://schemas.microsoft.com/office/drawing/2014/main" val="2404103759"/>
                    </a:ext>
                  </a:extLst>
                </a:gridCol>
                <a:gridCol w="940117">
                  <a:extLst>
                    <a:ext uri="{9D8B030D-6E8A-4147-A177-3AD203B41FA5}">
                      <a16:colId xmlns:a16="http://schemas.microsoft.com/office/drawing/2014/main" val="3993073286"/>
                    </a:ext>
                  </a:extLst>
                </a:gridCol>
                <a:gridCol w="940117">
                  <a:extLst>
                    <a:ext uri="{9D8B030D-6E8A-4147-A177-3AD203B41FA5}">
                      <a16:colId xmlns:a16="http://schemas.microsoft.com/office/drawing/2014/main" val="1280398690"/>
                    </a:ext>
                  </a:extLst>
                </a:gridCol>
              </a:tblGrid>
              <a:tr h="289984">
                <a:tc>
                  <a:txBody>
                    <a:bodyPr/>
                    <a:lstStyle/>
                    <a:p>
                      <a:pPr algn="ctr"/>
                      <a:r>
                        <a:rPr lang="en-US" altLang="zh-TW" sz="1000" dirty="0"/>
                        <a:t>road</a:t>
                      </a:r>
                      <a:endParaRPr lang="zh-TW" altLang="en-US" sz="1000" dirty="0"/>
                    </a:p>
                  </a:txBody>
                  <a:tcPr>
                    <a:solidFill>
                      <a:srgbClr val="804080"/>
                    </a:solidFill>
                  </a:tcPr>
                </a:tc>
                <a:tc>
                  <a:txBody>
                    <a:bodyPr/>
                    <a:lstStyle/>
                    <a:p>
                      <a:pPr algn="ctr"/>
                      <a:r>
                        <a:rPr lang="en-US" altLang="zh-TW" sz="1000" dirty="0"/>
                        <a:t>sidewalk</a:t>
                      </a:r>
                      <a:endParaRPr lang="zh-TW" altLang="en-US" sz="1000" dirty="0"/>
                    </a:p>
                  </a:txBody>
                  <a:tcPr>
                    <a:solidFill>
                      <a:srgbClr val="F423E8"/>
                    </a:solidFill>
                  </a:tcPr>
                </a:tc>
                <a:tc>
                  <a:txBody>
                    <a:bodyPr/>
                    <a:lstStyle/>
                    <a:p>
                      <a:pPr algn="ctr"/>
                      <a:r>
                        <a:rPr lang="en-US" altLang="zh-TW" sz="1000" dirty="0"/>
                        <a:t>building</a:t>
                      </a:r>
                      <a:endParaRPr lang="zh-TW" altLang="en-US" sz="1000" dirty="0"/>
                    </a:p>
                  </a:txBody>
                  <a:tcPr>
                    <a:solidFill>
                      <a:srgbClr val="464646"/>
                    </a:solidFill>
                  </a:tcPr>
                </a:tc>
                <a:tc>
                  <a:txBody>
                    <a:bodyPr/>
                    <a:lstStyle/>
                    <a:p>
                      <a:pPr algn="ctr"/>
                      <a:r>
                        <a:rPr lang="en-US" altLang="zh-TW" sz="1000" dirty="0"/>
                        <a:t>wall</a:t>
                      </a:r>
                      <a:endParaRPr lang="zh-TW" altLang="en-US" sz="1000" dirty="0"/>
                    </a:p>
                  </a:txBody>
                  <a:tcPr>
                    <a:solidFill>
                      <a:srgbClr val="66669C"/>
                    </a:solidFill>
                  </a:tcPr>
                </a:tc>
                <a:tc>
                  <a:txBody>
                    <a:bodyPr/>
                    <a:lstStyle/>
                    <a:p>
                      <a:pPr algn="ctr"/>
                      <a:r>
                        <a:rPr lang="en-US" altLang="zh-TW" sz="1000" dirty="0"/>
                        <a:t>fence</a:t>
                      </a:r>
                      <a:endParaRPr lang="zh-TW" altLang="en-US" sz="1000" dirty="0"/>
                    </a:p>
                  </a:txBody>
                  <a:tcPr>
                    <a:solidFill>
                      <a:srgbClr val="BE9999"/>
                    </a:solidFill>
                  </a:tcPr>
                </a:tc>
                <a:tc>
                  <a:txBody>
                    <a:bodyPr/>
                    <a:lstStyle/>
                    <a:p>
                      <a:pPr algn="ctr"/>
                      <a:r>
                        <a:rPr lang="en-US" altLang="zh-TW" sz="1000" dirty="0"/>
                        <a:t>pole</a:t>
                      </a:r>
                      <a:endParaRPr lang="zh-TW" altLang="en-US" sz="1000" dirty="0"/>
                    </a:p>
                  </a:txBody>
                  <a:tcPr>
                    <a:solidFill>
                      <a:srgbClr val="999999"/>
                    </a:solidFill>
                  </a:tcPr>
                </a:tc>
                <a:tc>
                  <a:txBody>
                    <a:bodyPr/>
                    <a:lstStyle/>
                    <a:p>
                      <a:pPr algn="ctr"/>
                      <a:r>
                        <a:rPr lang="en-US" altLang="zh-TW" sz="1000" dirty="0"/>
                        <a:t>traffic</a:t>
                      </a:r>
                      <a:r>
                        <a:rPr lang="en-US" altLang="zh-TW" sz="1000" baseline="0" dirty="0"/>
                        <a:t> light</a:t>
                      </a:r>
                      <a:endParaRPr lang="zh-TW" altLang="en-US" sz="1000" dirty="0"/>
                    </a:p>
                  </a:txBody>
                  <a:tcPr>
                    <a:solidFill>
                      <a:srgbClr val="FAAA1E"/>
                    </a:solidFill>
                  </a:tcPr>
                </a:tc>
                <a:tc>
                  <a:txBody>
                    <a:bodyPr/>
                    <a:lstStyle/>
                    <a:p>
                      <a:pPr algn="ctr"/>
                      <a:r>
                        <a:rPr lang="en-US" altLang="zh-TW" sz="1000" dirty="0"/>
                        <a:t>traffic sign</a:t>
                      </a:r>
                      <a:endParaRPr lang="zh-TW" altLang="en-US" sz="1000" dirty="0"/>
                    </a:p>
                  </a:txBody>
                  <a:tcPr>
                    <a:solidFill>
                      <a:srgbClr val="DCDC00"/>
                    </a:solidFill>
                  </a:tcPr>
                </a:tc>
                <a:tc>
                  <a:txBody>
                    <a:bodyPr/>
                    <a:lstStyle/>
                    <a:p>
                      <a:pPr algn="ctr"/>
                      <a:r>
                        <a:rPr lang="en-US" altLang="zh-TW" sz="1000" dirty="0"/>
                        <a:t>vegetation</a:t>
                      </a:r>
                      <a:endParaRPr lang="zh-TW" altLang="en-US" sz="1000" dirty="0"/>
                    </a:p>
                  </a:txBody>
                  <a:tcPr>
                    <a:solidFill>
                      <a:srgbClr val="6B8E23"/>
                    </a:solidFill>
                  </a:tcPr>
                </a:tc>
                <a:tc>
                  <a:txBody>
                    <a:bodyPr/>
                    <a:lstStyle/>
                    <a:p>
                      <a:pPr algn="ctr"/>
                      <a:r>
                        <a:rPr lang="en-US" altLang="zh-TW" sz="1000" dirty="0"/>
                        <a:t>terrain</a:t>
                      </a:r>
                      <a:endParaRPr lang="zh-TW" altLang="en-US" sz="1000" dirty="0"/>
                    </a:p>
                  </a:txBody>
                  <a:tcPr>
                    <a:solidFill>
                      <a:srgbClr val="98FB98"/>
                    </a:solidFill>
                  </a:tcPr>
                </a:tc>
                <a:extLst>
                  <a:ext uri="{0D108BD9-81ED-4DB2-BD59-A6C34878D82A}">
                    <a16:rowId xmlns:a16="http://schemas.microsoft.com/office/drawing/2014/main" val="2787948956"/>
                  </a:ext>
                </a:extLst>
              </a:tr>
            </a:tbl>
          </a:graphicData>
        </a:graphic>
      </p:graphicFrame>
      <p:sp>
        <p:nvSpPr>
          <p:cNvPr id="8" name="文字方塊 7">
            <a:extLst>
              <a:ext uri="{FF2B5EF4-FFF2-40B4-BE49-F238E27FC236}">
                <a16:creationId xmlns:a16="http://schemas.microsoft.com/office/drawing/2014/main" id="{FAB52AD8-FCAE-4B58-9A15-83C85F2BF97A}"/>
              </a:ext>
            </a:extLst>
          </p:cNvPr>
          <p:cNvSpPr txBox="1"/>
          <p:nvPr/>
        </p:nvSpPr>
        <p:spPr>
          <a:xfrm>
            <a:off x="1062566" y="1531168"/>
            <a:ext cx="10398749" cy="1138773"/>
          </a:xfrm>
          <a:prstGeom prst="rect">
            <a:avLst/>
          </a:prstGeom>
          <a:noFill/>
        </p:spPr>
        <p:txBody>
          <a:bodyPr wrap="square">
            <a:spAutoFit/>
          </a:bodyPr>
          <a:lstStyle/>
          <a:p>
            <a:endParaRPr lang="en-US" altLang="zh-TW" sz="2000" dirty="0"/>
          </a:p>
          <a:p>
            <a:pPr marL="342900" indent="-342900">
              <a:buFont typeface="Arial" panose="020B0604020202020204" pitchFamily="34" charset="0"/>
              <a:buChar char="•"/>
            </a:pPr>
            <a:r>
              <a:rPr lang="en-US" altLang="zh-TW" sz="2400" dirty="0"/>
              <a:t>In the semantic segmentation task, we give each pixel a corresponding predicted label.</a:t>
            </a:r>
            <a:endParaRPr lang="zh-TW" altLang="en-US" sz="2400" dirty="0"/>
          </a:p>
        </p:txBody>
      </p:sp>
    </p:spTree>
    <p:extLst>
      <p:ext uri="{BB962C8B-B14F-4D97-AF65-F5344CB8AC3E}">
        <p14:creationId xmlns:p14="http://schemas.microsoft.com/office/powerpoint/2010/main" val="3265305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500888" y="-890005"/>
            <a:ext cx="11196320" cy="3338629"/>
            <a:chOff x="504168" y="-326125"/>
            <a:chExt cx="11196320" cy="3338629"/>
          </a:xfrm>
        </p:grpSpPr>
        <p:graphicFrame>
          <p:nvGraphicFramePr>
            <p:cNvPr id="6" name="資料庫圖表 5"/>
            <p:cNvGraphicFramePr/>
            <p:nvPr/>
          </p:nvGraphicFramePr>
          <p:xfrm>
            <a:off x="504168" y="-32612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群組 6"/>
            <p:cNvGrpSpPr/>
            <p:nvPr/>
          </p:nvGrpSpPr>
          <p:grpSpPr>
            <a:xfrm>
              <a:off x="3975767" y="1848016"/>
              <a:ext cx="4258262" cy="714489"/>
              <a:chOff x="4939074" y="1791855"/>
              <a:chExt cx="4258262" cy="714489"/>
            </a:xfrm>
          </p:grpSpPr>
          <p:sp>
            <p:nvSpPr>
              <p:cNvPr id="9" name="流程圖: 結束點 8"/>
              <p:cNvSpPr/>
              <p:nvPr/>
            </p:nvSpPr>
            <p:spPr>
              <a:xfrm>
                <a:off x="4939074" y="1791855"/>
                <a:ext cx="4258262" cy="714489"/>
              </a:xfrm>
              <a:prstGeom prst="flowChartTerminator">
                <a:avLst/>
              </a:prstGeom>
              <a:solidFill>
                <a:srgbClr val="92D05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10" name="流程圖: 結束點 4"/>
              <p:cNvSpPr txBox="1"/>
              <p:nvPr/>
            </p:nvSpPr>
            <p:spPr>
              <a:xfrm>
                <a:off x="5137194" y="1955421"/>
                <a:ext cx="3856882" cy="3441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altLang="zh-TW" sz="2400" b="1" dirty="0">
                    <a:solidFill>
                      <a:schemeClr val="tx1"/>
                    </a:solidFill>
                  </a:rPr>
                  <a:t>Speed and Accuracy Evaluation </a:t>
                </a:r>
                <a:endParaRPr lang="zh-TW" altLang="en-US" sz="2400" b="1" kern="1200" dirty="0">
                  <a:solidFill>
                    <a:schemeClr val="tx1"/>
                  </a:solidFill>
                </a:endParaRPr>
              </a:p>
            </p:txBody>
          </p:sp>
        </p:grpSp>
        <p:cxnSp>
          <p:nvCxnSpPr>
            <p:cNvPr id="8" name="肘形接點 7"/>
            <p:cNvCxnSpPr/>
            <p:nvPr/>
          </p:nvCxnSpPr>
          <p:spPr>
            <a:xfrm flipH="1">
              <a:off x="8234029" y="1940319"/>
              <a:ext cx="396240" cy="213360"/>
            </a:xfrm>
            <a:prstGeom prst="bentConnector3">
              <a:avLst>
                <a:gd name="adj1" fmla="val 3846"/>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r>
              <a:rPr lang="en-US" altLang="zh-TW" dirty="0"/>
              <a:t>30</a:t>
            </a:r>
            <a:endParaRPr lang="en-US" dirty="0"/>
          </a:p>
        </p:txBody>
      </p:sp>
      <p:sp>
        <p:nvSpPr>
          <p:cNvPr id="12" name="文字方塊 11">
            <a:extLst>
              <a:ext uri="{FF2B5EF4-FFF2-40B4-BE49-F238E27FC236}">
                <a16:creationId xmlns:a16="http://schemas.microsoft.com/office/drawing/2014/main" id="{1152A24A-4403-4024-AFB6-CFF77218B3D7}"/>
              </a:ext>
            </a:extLst>
          </p:cNvPr>
          <p:cNvSpPr txBox="1"/>
          <p:nvPr/>
        </p:nvSpPr>
        <p:spPr>
          <a:xfrm>
            <a:off x="2053902" y="2150525"/>
            <a:ext cx="8386857" cy="461665"/>
          </a:xfrm>
          <a:prstGeom prst="rect">
            <a:avLst/>
          </a:prstGeom>
          <a:noFill/>
        </p:spPr>
        <p:txBody>
          <a:bodyPr wrap="square">
            <a:spAutoFit/>
          </a:bodyPr>
          <a:lstStyle/>
          <a:p>
            <a:r>
              <a:rPr lang="en-US" altLang="zh-TW" sz="2400" dirty="0"/>
              <a:t>Speed and accuracy evaluation on Cityscapes validation set</a:t>
            </a:r>
            <a:endParaRPr lang="zh-TW" altLang="en-US" sz="2400" dirty="0"/>
          </a:p>
        </p:txBody>
      </p:sp>
      <p:pic>
        <p:nvPicPr>
          <p:cNvPr id="11" name="圖片 10"/>
          <p:cNvPicPr>
            <a:picLocks noChangeAspect="1"/>
          </p:cNvPicPr>
          <p:nvPr/>
        </p:nvPicPr>
        <p:blipFill>
          <a:blip r:embed="rId7"/>
          <a:stretch>
            <a:fillRect/>
          </a:stretch>
        </p:blipFill>
        <p:spPr>
          <a:xfrm>
            <a:off x="2842353" y="2764090"/>
            <a:ext cx="6745914" cy="4373876"/>
          </a:xfrm>
          <a:prstGeom prst="rect">
            <a:avLst/>
          </a:prstGeom>
        </p:spPr>
      </p:pic>
    </p:spTree>
    <p:extLst>
      <p:ext uri="{BB962C8B-B14F-4D97-AF65-F5344CB8AC3E}">
        <p14:creationId xmlns:p14="http://schemas.microsoft.com/office/powerpoint/2010/main" val="1785044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500888" y="-890005"/>
            <a:ext cx="11196320" cy="3338629"/>
            <a:chOff x="504168" y="-326125"/>
            <a:chExt cx="11196320" cy="3338629"/>
          </a:xfrm>
        </p:grpSpPr>
        <p:graphicFrame>
          <p:nvGraphicFramePr>
            <p:cNvPr id="6" name="資料庫圖表 5"/>
            <p:cNvGraphicFramePr/>
            <p:nvPr/>
          </p:nvGraphicFramePr>
          <p:xfrm>
            <a:off x="504168" y="-32612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群組 6"/>
            <p:cNvGrpSpPr/>
            <p:nvPr/>
          </p:nvGrpSpPr>
          <p:grpSpPr>
            <a:xfrm>
              <a:off x="3975767" y="1848016"/>
              <a:ext cx="4258262" cy="714489"/>
              <a:chOff x="4939074" y="1791855"/>
              <a:chExt cx="4258262" cy="714489"/>
            </a:xfrm>
          </p:grpSpPr>
          <p:sp>
            <p:nvSpPr>
              <p:cNvPr id="9" name="流程圖: 結束點 8"/>
              <p:cNvSpPr/>
              <p:nvPr/>
            </p:nvSpPr>
            <p:spPr>
              <a:xfrm>
                <a:off x="4939074" y="1791855"/>
                <a:ext cx="4258262" cy="714489"/>
              </a:xfrm>
              <a:prstGeom prst="flowChartTerminator">
                <a:avLst/>
              </a:prstGeom>
              <a:solidFill>
                <a:srgbClr val="92D05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10" name="流程圖: 結束點 4"/>
              <p:cNvSpPr txBox="1"/>
              <p:nvPr/>
            </p:nvSpPr>
            <p:spPr>
              <a:xfrm>
                <a:off x="5137194" y="1955421"/>
                <a:ext cx="3856882" cy="3441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altLang="zh-TW" sz="2400" b="1" dirty="0">
                    <a:solidFill>
                      <a:schemeClr val="tx1"/>
                    </a:solidFill>
                  </a:rPr>
                  <a:t>Multi-scale evaluation </a:t>
                </a:r>
                <a:endParaRPr lang="zh-TW" altLang="en-US" sz="2400" b="1" kern="1200" dirty="0">
                  <a:solidFill>
                    <a:schemeClr val="tx1"/>
                  </a:solidFill>
                </a:endParaRPr>
              </a:p>
            </p:txBody>
          </p:sp>
        </p:grpSp>
        <p:cxnSp>
          <p:nvCxnSpPr>
            <p:cNvPr id="8" name="肘形接點 7"/>
            <p:cNvCxnSpPr/>
            <p:nvPr/>
          </p:nvCxnSpPr>
          <p:spPr>
            <a:xfrm flipH="1">
              <a:off x="8234029" y="1940319"/>
              <a:ext cx="396240" cy="213360"/>
            </a:xfrm>
            <a:prstGeom prst="bentConnector3">
              <a:avLst>
                <a:gd name="adj1" fmla="val 3846"/>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r>
              <a:rPr lang="en-US" dirty="0"/>
              <a:t>3</a:t>
            </a:r>
            <a:r>
              <a:rPr lang="en-US" altLang="zh-TW" dirty="0"/>
              <a:t>1</a:t>
            </a:r>
            <a:endParaRPr lang="en-US" dirty="0"/>
          </a:p>
        </p:txBody>
      </p:sp>
      <p:sp>
        <p:nvSpPr>
          <p:cNvPr id="13" name="文字方塊 12">
            <a:extLst>
              <a:ext uri="{FF2B5EF4-FFF2-40B4-BE49-F238E27FC236}">
                <a16:creationId xmlns:a16="http://schemas.microsoft.com/office/drawing/2014/main" id="{6242D218-6B00-4378-A911-83DC42F579A8}"/>
              </a:ext>
            </a:extLst>
          </p:cNvPr>
          <p:cNvSpPr txBox="1"/>
          <p:nvPr/>
        </p:nvSpPr>
        <p:spPr>
          <a:xfrm>
            <a:off x="2210228" y="2162191"/>
            <a:ext cx="8725152" cy="461665"/>
          </a:xfrm>
          <a:prstGeom prst="rect">
            <a:avLst/>
          </a:prstGeom>
          <a:noFill/>
        </p:spPr>
        <p:txBody>
          <a:bodyPr wrap="square">
            <a:spAutoFit/>
          </a:bodyPr>
          <a:lstStyle/>
          <a:p>
            <a:r>
              <a:rPr lang="en-US" altLang="zh-TW" sz="2400" dirty="0"/>
              <a:t>Multi-scale accuracy evaluation on Cityscapes validation set</a:t>
            </a:r>
            <a:endParaRPr lang="zh-TW" altLang="en-US" sz="2400" dirty="0"/>
          </a:p>
        </p:txBody>
      </p:sp>
      <p:pic>
        <p:nvPicPr>
          <p:cNvPr id="4" name="圖片 3"/>
          <p:cNvPicPr>
            <a:picLocks noChangeAspect="1"/>
          </p:cNvPicPr>
          <p:nvPr/>
        </p:nvPicPr>
        <p:blipFill>
          <a:blip r:embed="rId7"/>
          <a:stretch>
            <a:fillRect/>
          </a:stretch>
        </p:blipFill>
        <p:spPr>
          <a:xfrm>
            <a:off x="2843407" y="2837200"/>
            <a:ext cx="7458793" cy="3755735"/>
          </a:xfrm>
          <a:prstGeom prst="rect">
            <a:avLst/>
          </a:prstGeom>
        </p:spPr>
      </p:pic>
    </p:spTree>
    <p:extLst>
      <p:ext uri="{BB962C8B-B14F-4D97-AF65-F5344CB8AC3E}">
        <p14:creationId xmlns:p14="http://schemas.microsoft.com/office/powerpoint/2010/main" val="3492147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r>
              <a:rPr lang="en-US" dirty="0"/>
              <a:t>3</a:t>
            </a:r>
            <a:r>
              <a:rPr lang="en-US" altLang="zh-TW" dirty="0"/>
              <a:t>2</a:t>
            </a:r>
            <a:endParaRPr lang="en-US" dirty="0"/>
          </a:p>
        </p:txBody>
      </p:sp>
      <p:pic>
        <p:nvPicPr>
          <p:cNvPr id="19" name="圖片 18">
            <a:extLst>
              <a:ext uri="{FF2B5EF4-FFF2-40B4-BE49-F238E27FC236}">
                <a16:creationId xmlns:a16="http://schemas.microsoft.com/office/drawing/2014/main" id="{0615D9BB-EB46-4BCE-8B27-26B3C35E8A74}"/>
              </a:ext>
            </a:extLst>
          </p:cNvPr>
          <p:cNvPicPr/>
          <p:nvPr/>
        </p:nvPicPr>
        <p:blipFill>
          <a:blip r:embed="rId2">
            <a:extLst>
              <a:ext uri="{28A0092B-C50C-407E-A947-70E740481C1C}">
                <a14:useLocalDpi xmlns:a14="http://schemas.microsoft.com/office/drawing/2010/main" val="0"/>
              </a:ext>
            </a:extLst>
          </a:blip>
          <a:stretch>
            <a:fillRect/>
          </a:stretch>
        </p:blipFill>
        <p:spPr>
          <a:xfrm>
            <a:off x="1139367" y="2334776"/>
            <a:ext cx="2880000" cy="1440000"/>
          </a:xfrm>
          <a:prstGeom prst="rect">
            <a:avLst/>
          </a:prstGeom>
        </p:spPr>
      </p:pic>
      <p:pic>
        <p:nvPicPr>
          <p:cNvPr id="20" name="圖片 19" descr="一張含有 畫畫, 電腦, 桌 的圖片&#10;&#10;自動產生的描述">
            <a:extLst>
              <a:ext uri="{FF2B5EF4-FFF2-40B4-BE49-F238E27FC236}">
                <a16:creationId xmlns:a16="http://schemas.microsoft.com/office/drawing/2014/main" id="{49A5C3F5-532A-489C-A060-7942A54DB8AA}"/>
              </a:ext>
            </a:extLst>
          </p:cNvPr>
          <p:cNvPicPr/>
          <p:nvPr/>
        </p:nvPicPr>
        <p:blipFill>
          <a:blip r:embed="rId3"/>
          <a:stretch>
            <a:fillRect/>
          </a:stretch>
        </p:blipFill>
        <p:spPr>
          <a:xfrm>
            <a:off x="4399298" y="2326387"/>
            <a:ext cx="2880000" cy="1440000"/>
          </a:xfrm>
          <a:prstGeom prst="rect">
            <a:avLst/>
          </a:prstGeom>
        </p:spPr>
      </p:pic>
      <p:pic>
        <p:nvPicPr>
          <p:cNvPr id="21" name="圖片 20">
            <a:extLst>
              <a:ext uri="{FF2B5EF4-FFF2-40B4-BE49-F238E27FC236}">
                <a16:creationId xmlns:a16="http://schemas.microsoft.com/office/drawing/2014/main" id="{A5C574F7-297F-4479-B7D4-A0AC6EE61690}"/>
              </a:ext>
            </a:extLst>
          </p:cNvPr>
          <p:cNvPicPr/>
          <p:nvPr/>
        </p:nvPicPr>
        <p:blipFill>
          <a:blip r:embed="rId4">
            <a:extLst>
              <a:ext uri="{28A0092B-C50C-407E-A947-70E740481C1C}">
                <a14:useLocalDpi xmlns:a14="http://schemas.microsoft.com/office/drawing/2010/main" val="0"/>
              </a:ext>
            </a:extLst>
          </a:blip>
          <a:stretch>
            <a:fillRect/>
          </a:stretch>
        </p:blipFill>
        <p:spPr>
          <a:xfrm>
            <a:off x="7659229" y="2310249"/>
            <a:ext cx="2880000" cy="1440000"/>
          </a:xfrm>
          <a:prstGeom prst="rect">
            <a:avLst/>
          </a:prstGeom>
        </p:spPr>
      </p:pic>
      <p:pic>
        <p:nvPicPr>
          <p:cNvPr id="26" name="圖片 25">
            <a:extLst>
              <a:ext uri="{FF2B5EF4-FFF2-40B4-BE49-F238E27FC236}">
                <a16:creationId xmlns:a16="http://schemas.microsoft.com/office/drawing/2014/main" id="{C5F217D3-4FE3-4F8D-8493-D69B5EE5025C}"/>
              </a:ext>
            </a:extLst>
          </p:cNvPr>
          <p:cNvPicPr/>
          <p:nvPr/>
        </p:nvPicPr>
        <p:blipFill>
          <a:blip r:embed="rId5">
            <a:extLst>
              <a:ext uri="{28A0092B-C50C-407E-A947-70E740481C1C}">
                <a14:useLocalDpi xmlns:a14="http://schemas.microsoft.com/office/drawing/2010/main" val="0"/>
              </a:ext>
            </a:extLst>
          </a:blip>
          <a:stretch>
            <a:fillRect/>
          </a:stretch>
        </p:blipFill>
        <p:spPr>
          <a:xfrm>
            <a:off x="1139367" y="4312599"/>
            <a:ext cx="2880000" cy="1440000"/>
          </a:xfrm>
          <a:prstGeom prst="rect">
            <a:avLst/>
          </a:prstGeom>
        </p:spPr>
      </p:pic>
      <p:pic>
        <p:nvPicPr>
          <p:cNvPr id="27" name="圖片 26" descr="一張含有 畫畫, 電腦, 桌 的圖片&#10;&#10;自動產生的描述">
            <a:extLst>
              <a:ext uri="{FF2B5EF4-FFF2-40B4-BE49-F238E27FC236}">
                <a16:creationId xmlns:a16="http://schemas.microsoft.com/office/drawing/2014/main" id="{32DB91D3-892B-4BF1-826B-E350C82EE2D2}"/>
              </a:ext>
            </a:extLst>
          </p:cNvPr>
          <p:cNvPicPr/>
          <p:nvPr/>
        </p:nvPicPr>
        <p:blipFill>
          <a:blip r:embed="rId6"/>
          <a:stretch>
            <a:fillRect/>
          </a:stretch>
        </p:blipFill>
        <p:spPr>
          <a:xfrm>
            <a:off x="4412979" y="4320988"/>
            <a:ext cx="2880000" cy="1440000"/>
          </a:xfrm>
          <a:prstGeom prst="rect">
            <a:avLst/>
          </a:prstGeom>
        </p:spPr>
      </p:pic>
      <p:pic>
        <p:nvPicPr>
          <p:cNvPr id="28" name="圖片 27" descr="一張含有 畫畫, 電腦, 桌 的圖片&#10;&#10;自動產生的描述">
            <a:extLst>
              <a:ext uri="{FF2B5EF4-FFF2-40B4-BE49-F238E27FC236}">
                <a16:creationId xmlns:a16="http://schemas.microsoft.com/office/drawing/2014/main" id="{BD8C672A-30C9-45CC-AB07-618F9ED1BBC4}"/>
              </a:ext>
            </a:extLst>
          </p:cNvPr>
          <p:cNvPicPr/>
          <p:nvPr/>
        </p:nvPicPr>
        <p:blipFill>
          <a:blip r:embed="rId7"/>
          <a:stretch>
            <a:fillRect/>
          </a:stretch>
        </p:blipFill>
        <p:spPr>
          <a:xfrm>
            <a:off x="7667618" y="4312599"/>
            <a:ext cx="2880000" cy="1440000"/>
          </a:xfrm>
          <a:prstGeom prst="rect">
            <a:avLst/>
          </a:prstGeom>
        </p:spPr>
      </p:pic>
      <p:sp>
        <p:nvSpPr>
          <p:cNvPr id="29" name="矩形 28">
            <a:extLst>
              <a:ext uri="{FF2B5EF4-FFF2-40B4-BE49-F238E27FC236}">
                <a16:creationId xmlns:a16="http://schemas.microsoft.com/office/drawing/2014/main" id="{4A176EEF-2D09-4597-B0D8-4980E7CE631F}"/>
              </a:ext>
            </a:extLst>
          </p:cNvPr>
          <p:cNvSpPr/>
          <p:nvPr/>
        </p:nvSpPr>
        <p:spPr>
          <a:xfrm>
            <a:off x="9798340" y="4334938"/>
            <a:ext cx="679509" cy="50551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30" name="文字方塊 29">
            <a:extLst>
              <a:ext uri="{FF2B5EF4-FFF2-40B4-BE49-F238E27FC236}">
                <a16:creationId xmlns:a16="http://schemas.microsoft.com/office/drawing/2014/main" id="{5837A4A6-AF41-42F7-A82C-B4ED7EC27597}"/>
              </a:ext>
            </a:extLst>
          </p:cNvPr>
          <p:cNvSpPr txBox="1"/>
          <p:nvPr/>
        </p:nvSpPr>
        <p:spPr>
          <a:xfrm>
            <a:off x="2012000" y="3774861"/>
            <a:ext cx="1134734" cy="369332"/>
          </a:xfrm>
          <a:prstGeom prst="rect">
            <a:avLst/>
          </a:prstGeom>
          <a:noFill/>
        </p:spPr>
        <p:txBody>
          <a:bodyPr wrap="square" rtlCol="0">
            <a:spAutoFit/>
          </a:bodyPr>
          <a:lstStyle/>
          <a:p>
            <a:r>
              <a:rPr lang="en-US" altLang="zh-TW" dirty="0"/>
              <a:t>(a) Input</a:t>
            </a:r>
          </a:p>
        </p:txBody>
      </p:sp>
      <p:sp>
        <p:nvSpPr>
          <p:cNvPr id="31" name="文字方塊 30">
            <a:extLst>
              <a:ext uri="{FF2B5EF4-FFF2-40B4-BE49-F238E27FC236}">
                <a16:creationId xmlns:a16="http://schemas.microsoft.com/office/drawing/2014/main" id="{DA0B9A63-6908-4E00-8811-BED64B0B8CD2}"/>
              </a:ext>
            </a:extLst>
          </p:cNvPr>
          <p:cNvSpPr txBox="1"/>
          <p:nvPr/>
        </p:nvSpPr>
        <p:spPr>
          <a:xfrm>
            <a:off x="5378624" y="3774946"/>
            <a:ext cx="921348" cy="369332"/>
          </a:xfrm>
          <a:prstGeom prst="rect">
            <a:avLst/>
          </a:prstGeom>
          <a:noFill/>
        </p:spPr>
        <p:txBody>
          <a:bodyPr wrap="square" rtlCol="0">
            <a:spAutoFit/>
          </a:bodyPr>
          <a:lstStyle/>
          <a:p>
            <a:r>
              <a:rPr lang="en-US" altLang="zh-TW" dirty="0"/>
              <a:t>(b) GT</a:t>
            </a:r>
          </a:p>
        </p:txBody>
      </p:sp>
      <p:sp>
        <p:nvSpPr>
          <p:cNvPr id="35" name="文字方塊 34">
            <a:extLst>
              <a:ext uri="{FF2B5EF4-FFF2-40B4-BE49-F238E27FC236}">
                <a16:creationId xmlns:a16="http://schemas.microsoft.com/office/drawing/2014/main" id="{59407965-42E9-4CEB-AD62-5CBDC088CF0B}"/>
              </a:ext>
            </a:extLst>
          </p:cNvPr>
          <p:cNvSpPr txBox="1"/>
          <p:nvPr/>
        </p:nvSpPr>
        <p:spPr>
          <a:xfrm>
            <a:off x="1875741" y="5761592"/>
            <a:ext cx="1407252" cy="369332"/>
          </a:xfrm>
          <a:prstGeom prst="rect">
            <a:avLst/>
          </a:prstGeom>
          <a:noFill/>
        </p:spPr>
        <p:txBody>
          <a:bodyPr wrap="square">
            <a:spAutoFit/>
          </a:bodyPr>
          <a:lstStyle/>
          <a:p>
            <a:r>
              <a:rPr lang="en-US" altLang="zh-TW" dirty="0"/>
              <a:t>(d) </a:t>
            </a:r>
            <a:r>
              <a:rPr lang="en-US" altLang="zh-TW" dirty="0" err="1"/>
              <a:t>ICNet</a:t>
            </a:r>
            <a:endParaRPr lang="zh-TW" altLang="en-US" dirty="0"/>
          </a:p>
        </p:txBody>
      </p:sp>
      <p:sp>
        <p:nvSpPr>
          <p:cNvPr id="36" name="文字方塊 35">
            <a:extLst>
              <a:ext uri="{FF2B5EF4-FFF2-40B4-BE49-F238E27FC236}">
                <a16:creationId xmlns:a16="http://schemas.microsoft.com/office/drawing/2014/main" id="{4D42C205-208E-4AF0-B141-0BFC4D29B163}"/>
              </a:ext>
            </a:extLst>
          </p:cNvPr>
          <p:cNvSpPr txBox="1"/>
          <p:nvPr/>
        </p:nvSpPr>
        <p:spPr>
          <a:xfrm>
            <a:off x="8331972" y="3766387"/>
            <a:ext cx="1534513" cy="369332"/>
          </a:xfrm>
          <a:prstGeom prst="rect">
            <a:avLst/>
          </a:prstGeom>
          <a:noFill/>
        </p:spPr>
        <p:txBody>
          <a:bodyPr wrap="square">
            <a:spAutoFit/>
          </a:bodyPr>
          <a:lstStyle/>
          <a:p>
            <a:r>
              <a:rPr lang="en-US" altLang="zh-TW" dirty="0"/>
              <a:t>(c) </a:t>
            </a:r>
            <a:r>
              <a:rPr lang="en-US" altLang="zh-TW" dirty="0" err="1"/>
              <a:t>DABNet</a:t>
            </a:r>
            <a:endParaRPr lang="en-US" altLang="zh-TW" dirty="0"/>
          </a:p>
        </p:txBody>
      </p:sp>
      <p:sp>
        <p:nvSpPr>
          <p:cNvPr id="37" name="文字方塊 36">
            <a:extLst>
              <a:ext uri="{FF2B5EF4-FFF2-40B4-BE49-F238E27FC236}">
                <a16:creationId xmlns:a16="http://schemas.microsoft.com/office/drawing/2014/main" id="{16361940-597F-452E-96EA-6ADFA90998F0}"/>
              </a:ext>
            </a:extLst>
          </p:cNvPr>
          <p:cNvSpPr txBox="1"/>
          <p:nvPr/>
        </p:nvSpPr>
        <p:spPr>
          <a:xfrm>
            <a:off x="5090170" y="5787363"/>
            <a:ext cx="1490983" cy="369332"/>
          </a:xfrm>
          <a:prstGeom prst="rect">
            <a:avLst/>
          </a:prstGeom>
          <a:noFill/>
        </p:spPr>
        <p:txBody>
          <a:bodyPr wrap="square">
            <a:spAutoFit/>
          </a:bodyPr>
          <a:lstStyle/>
          <a:p>
            <a:r>
              <a:rPr lang="en-US" altLang="zh-TW" dirty="0"/>
              <a:t>(e) </a:t>
            </a:r>
            <a:r>
              <a:rPr lang="en-US" altLang="zh-TW" dirty="0" err="1"/>
              <a:t>BiSeNet</a:t>
            </a:r>
            <a:endParaRPr lang="zh-TW" altLang="en-US" dirty="0"/>
          </a:p>
        </p:txBody>
      </p:sp>
      <p:sp>
        <p:nvSpPr>
          <p:cNvPr id="38" name="文字方塊 37">
            <a:extLst>
              <a:ext uri="{FF2B5EF4-FFF2-40B4-BE49-F238E27FC236}">
                <a16:creationId xmlns:a16="http://schemas.microsoft.com/office/drawing/2014/main" id="{498391DA-2AA8-4907-B7AC-0B29196CF4F4}"/>
              </a:ext>
            </a:extLst>
          </p:cNvPr>
          <p:cNvSpPr txBox="1"/>
          <p:nvPr/>
        </p:nvSpPr>
        <p:spPr>
          <a:xfrm>
            <a:off x="8493907" y="5752599"/>
            <a:ext cx="1227422" cy="369332"/>
          </a:xfrm>
          <a:prstGeom prst="rect">
            <a:avLst/>
          </a:prstGeom>
          <a:noFill/>
        </p:spPr>
        <p:txBody>
          <a:bodyPr wrap="square">
            <a:spAutoFit/>
          </a:bodyPr>
          <a:lstStyle/>
          <a:p>
            <a:r>
              <a:rPr lang="en-US" altLang="zh-TW" dirty="0"/>
              <a:t>(f) Ours</a:t>
            </a:r>
            <a:endParaRPr lang="zh-TW" altLang="en-US" dirty="0"/>
          </a:p>
        </p:txBody>
      </p:sp>
      <p:sp>
        <p:nvSpPr>
          <p:cNvPr id="39" name="文字方塊 38">
            <a:extLst>
              <a:ext uri="{FF2B5EF4-FFF2-40B4-BE49-F238E27FC236}">
                <a16:creationId xmlns:a16="http://schemas.microsoft.com/office/drawing/2014/main" id="{787511BA-6656-4F03-AF12-CD30DBEF7D8C}"/>
              </a:ext>
            </a:extLst>
          </p:cNvPr>
          <p:cNvSpPr txBox="1"/>
          <p:nvPr/>
        </p:nvSpPr>
        <p:spPr>
          <a:xfrm>
            <a:off x="997993" y="6290422"/>
            <a:ext cx="10860984" cy="461665"/>
          </a:xfrm>
          <a:prstGeom prst="rect">
            <a:avLst/>
          </a:prstGeom>
          <a:noFill/>
        </p:spPr>
        <p:txBody>
          <a:bodyPr wrap="square">
            <a:spAutoFit/>
          </a:bodyPr>
          <a:lstStyle/>
          <a:p>
            <a:r>
              <a:rPr lang="en-US" altLang="zh-TW" sz="2400" dirty="0"/>
              <a:t>Results of our method and comparison method on Cityscapes dataset I</a:t>
            </a:r>
            <a:endParaRPr lang="zh-TW" altLang="en-US" sz="2400" dirty="0"/>
          </a:p>
        </p:txBody>
      </p:sp>
      <p:graphicFrame>
        <p:nvGraphicFramePr>
          <p:cNvPr id="32" name="資料庫圖表 31">
            <a:extLst>
              <a:ext uri="{FF2B5EF4-FFF2-40B4-BE49-F238E27FC236}">
                <a16:creationId xmlns:a16="http://schemas.microsoft.com/office/drawing/2014/main" id="{4F51E2F9-49CD-43B4-85FF-F083548F8682}"/>
              </a:ext>
            </a:extLst>
          </p:cNvPr>
          <p:cNvGraphicFramePr/>
          <p:nvPr>
            <p:extLst>
              <p:ext uri="{D42A27DB-BD31-4B8C-83A1-F6EECF244321}">
                <p14:modId xmlns:p14="http://schemas.microsoft.com/office/powerpoint/2010/main" val="2632754093"/>
              </p:ext>
            </p:extLst>
          </p:nvPr>
        </p:nvGraphicFramePr>
        <p:xfrm>
          <a:off x="585825" y="-816048"/>
          <a:ext cx="11196320" cy="33386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733734603"/>
              </p:ext>
            </p:extLst>
          </p:nvPr>
        </p:nvGraphicFramePr>
        <p:xfrm>
          <a:off x="1152394" y="1877806"/>
          <a:ext cx="9401170" cy="289984"/>
        </p:xfrm>
        <a:graphic>
          <a:graphicData uri="http://schemas.openxmlformats.org/drawingml/2006/table">
            <a:tbl>
              <a:tblPr firstRow="1" bandRow="1">
                <a:tableStyleId>{5C22544A-7EE6-4342-B048-85BDC9FD1C3A}</a:tableStyleId>
              </a:tblPr>
              <a:tblGrid>
                <a:gridCol w="940117">
                  <a:extLst>
                    <a:ext uri="{9D8B030D-6E8A-4147-A177-3AD203B41FA5}">
                      <a16:colId xmlns:a16="http://schemas.microsoft.com/office/drawing/2014/main" val="2289321382"/>
                    </a:ext>
                  </a:extLst>
                </a:gridCol>
                <a:gridCol w="940117">
                  <a:extLst>
                    <a:ext uri="{9D8B030D-6E8A-4147-A177-3AD203B41FA5}">
                      <a16:colId xmlns:a16="http://schemas.microsoft.com/office/drawing/2014/main" val="4024404047"/>
                    </a:ext>
                  </a:extLst>
                </a:gridCol>
                <a:gridCol w="940117">
                  <a:extLst>
                    <a:ext uri="{9D8B030D-6E8A-4147-A177-3AD203B41FA5}">
                      <a16:colId xmlns:a16="http://schemas.microsoft.com/office/drawing/2014/main" val="3525624227"/>
                    </a:ext>
                  </a:extLst>
                </a:gridCol>
                <a:gridCol w="940117">
                  <a:extLst>
                    <a:ext uri="{9D8B030D-6E8A-4147-A177-3AD203B41FA5}">
                      <a16:colId xmlns:a16="http://schemas.microsoft.com/office/drawing/2014/main" val="3517612496"/>
                    </a:ext>
                  </a:extLst>
                </a:gridCol>
                <a:gridCol w="940117">
                  <a:extLst>
                    <a:ext uri="{9D8B030D-6E8A-4147-A177-3AD203B41FA5}">
                      <a16:colId xmlns:a16="http://schemas.microsoft.com/office/drawing/2014/main" val="3238252854"/>
                    </a:ext>
                  </a:extLst>
                </a:gridCol>
                <a:gridCol w="940117">
                  <a:extLst>
                    <a:ext uri="{9D8B030D-6E8A-4147-A177-3AD203B41FA5}">
                      <a16:colId xmlns:a16="http://schemas.microsoft.com/office/drawing/2014/main" val="2598972093"/>
                    </a:ext>
                  </a:extLst>
                </a:gridCol>
                <a:gridCol w="940117">
                  <a:extLst>
                    <a:ext uri="{9D8B030D-6E8A-4147-A177-3AD203B41FA5}">
                      <a16:colId xmlns:a16="http://schemas.microsoft.com/office/drawing/2014/main" val="3772210478"/>
                    </a:ext>
                  </a:extLst>
                </a:gridCol>
                <a:gridCol w="940117">
                  <a:extLst>
                    <a:ext uri="{9D8B030D-6E8A-4147-A177-3AD203B41FA5}">
                      <a16:colId xmlns:a16="http://schemas.microsoft.com/office/drawing/2014/main" val="1279002414"/>
                    </a:ext>
                  </a:extLst>
                </a:gridCol>
                <a:gridCol w="940117">
                  <a:extLst>
                    <a:ext uri="{9D8B030D-6E8A-4147-A177-3AD203B41FA5}">
                      <a16:colId xmlns:a16="http://schemas.microsoft.com/office/drawing/2014/main" val="3630050651"/>
                    </a:ext>
                  </a:extLst>
                </a:gridCol>
                <a:gridCol w="940117">
                  <a:extLst>
                    <a:ext uri="{9D8B030D-6E8A-4147-A177-3AD203B41FA5}">
                      <a16:colId xmlns:a16="http://schemas.microsoft.com/office/drawing/2014/main" val="3985608594"/>
                    </a:ext>
                  </a:extLst>
                </a:gridCol>
              </a:tblGrid>
              <a:tr h="289984">
                <a:tc>
                  <a:txBody>
                    <a:bodyPr/>
                    <a:lstStyle/>
                    <a:p>
                      <a:pPr algn="ctr"/>
                      <a:r>
                        <a:rPr lang="en-US" altLang="zh-TW" sz="1000" dirty="0"/>
                        <a:t>sky</a:t>
                      </a:r>
                      <a:endParaRPr lang="zh-TW" altLang="en-US" sz="1000" dirty="0"/>
                    </a:p>
                  </a:txBody>
                  <a:tcPr>
                    <a:solidFill>
                      <a:srgbClr val="4682B4"/>
                    </a:solidFill>
                  </a:tcPr>
                </a:tc>
                <a:tc>
                  <a:txBody>
                    <a:bodyPr/>
                    <a:lstStyle/>
                    <a:p>
                      <a:pPr algn="ctr"/>
                      <a:r>
                        <a:rPr lang="en-US" altLang="zh-TW" sz="1000" dirty="0"/>
                        <a:t>person</a:t>
                      </a:r>
                      <a:endParaRPr lang="zh-TW" altLang="en-US" sz="1000" dirty="0"/>
                    </a:p>
                  </a:txBody>
                  <a:tcPr>
                    <a:solidFill>
                      <a:srgbClr val="DC143C"/>
                    </a:solidFill>
                  </a:tcPr>
                </a:tc>
                <a:tc>
                  <a:txBody>
                    <a:bodyPr/>
                    <a:lstStyle/>
                    <a:p>
                      <a:pPr algn="ctr"/>
                      <a:r>
                        <a:rPr lang="en-US" altLang="zh-TW" sz="1000" dirty="0"/>
                        <a:t>rider</a:t>
                      </a:r>
                      <a:endParaRPr lang="zh-TW" altLang="en-US" sz="1000" dirty="0"/>
                    </a:p>
                  </a:txBody>
                  <a:tcPr>
                    <a:solidFill>
                      <a:srgbClr val="FF0000"/>
                    </a:solidFill>
                  </a:tcPr>
                </a:tc>
                <a:tc>
                  <a:txBody>
                    <a:bodyPr/>
                    <a:lstStyle/>
                    <a:p>
                      <a:pPr algn="ctr"/>
                      <a:r>
                        <a:rPr lang="en-US" altLang="zh-TW" sz="1000" dirty="0"/>
                        <a:t>car</a:t>
                      </a:r>
                      <a:endParaRPr lang="zh-TW" altLang="en-US" sz="1000" dirty="0"/>
                    </a:p>
                  </a:txBody>
                  <a:tcPr>
                    <a:solidFill>
                      <a:srgbClr val="00008E"/>
                    </a:solidFill>
                  </a:tcPr>
                </a:tc>
                <a:tc>
                  <a:txBody>
                    <a:bodyPr/>
                    <a:lstStyle/>
                    <a:p>
                      <a:pPr algn="ctr"/>
                      <a:r>
                        <a:rPr lang="en-US" altLang="zh-TW" sz="1000" dirty="0"/>
                        <a:t>truck</a:t>
                      </a:r>
                      <a:endParaRPr lang="zh-TW" altLang="en-US" sz="1000" dirty="0"/>
                    </a:p>
                  </a:txBody>
                  <a:tcPr>
                    <a:solidFill>
                      <a:srgbClr val="000046"/>
                    </a:solidFill>
                  </a:tcPr>
                </a:tc>
                <a:tc>
                  <a:txBody>
                    <a:bodyPr/>
                    <a:lstStyle/>
                    <a:p>
                      <a:pPr algn="ctr"/>
                      <a:r>
                        <a:rPr lang="en-US" altLang="zh-TW" sz="1000" dirty="0"/>
                        <a:t>bus</a:t>
                      </a:r>
                      <a:endParaRPr lang="zh-TW" altLang="en-US" sz="1000" dirty="0"/>
                    </a:p>
                  </a:txBody>
                  <a:tcPr>
                    <a:solidFill>
                      <a:srgbClr val="003C64"/>
                    </a:solidFill>
                  </a:tcPr>
                </a:tc>
                <a:tc>
                  <a:txBody>
                    <a:bodyPr/>
                    <a:lstStyle/>
                    <a:p>
                      <a:pPr algn="ctr"/>
                      <a:r>
                        <a:rPr lang="en-US" altLang="zh-TW" sz="1000" dirty="0"/>
                        <a:t>train</a:t>
                      </a:r>
                      <a:endParaRPr lang="zh-TW" altLang="en-US" sz="1000" dirty="0"/>
                    </a:p>
                  </a:txBody>
                  <a:tcPr>
                    <a:solidFill>
                      <a:srgbClr val="005064"/>
                    </a:solidFill>
                  </a:tcPr>
                </a:tc>
                <a:tc>
                  <a:txBody>
                    <a:bodyPr/>
                    <a:lstStyle/>
                    <a:p>
                      <a:pPr algn="ctr"/>
                      <a:r>
                        <a:rPr lang="en-US" altLang="zh-TW" sz="1000" dirty="0"/>
                        <a:t>motorcycle</a:t>
                      </a:r>
                      <a:endParaRPr lang="zh-TW" altLang="en-US" sz="1000" dirty="0"/>
                    </a:p>
                  </a:txBody>
                  <a:tcPr>
                    <a:solidFill>
                      <a:srgbClr val="0000E6"/>
                    </a:solidFill>
                  </a:tcPr>
                </a:tc>
                <a:tc>
                  <a:txBody>
                    <a:bodyPr/>
                    <a:lstStyle/>
                    <a:p>
                      <a:pPr algn="ctr"/>
                      <a:r>
                        <a:rPr lang="en-US" altLang="zh-TW" sz="1000" dirty="0"/>
                        <a:t>bicycle</a:t>
                      </a:r>
                      <a:endParaRPr lang="zh-TW" altLang="en-US" sz="1000" dirty="0"/>
                    </a:p>
                  </a:txBody>
                  <a:tcPr>
                    <a:solidFill>
                      <a:srgbClr val="770B20"/>
                    </a:solidFill>
                  </a:tcPr>
                </a:tc>
                <a:tc>
                  <a:txBody>
                    <a:bodyPr/>
                    <a:lstStyle/>
                    <a:p>
                      <a:pPr algn="ctr"/>
                      <a:r>
                        <a:rPr lang="en-US" altLang="zh-TW" sz="1000" dirty="0"/>
                        <a:t>others</a:t>
                      </a:r>
                      <a:endParaRPr lang="zh-TW" altLang="en-US" sz="1000" dirty="0"/>
                    </a:p>
                  </a:txBody>
                  <a:tcPr>
                    <a:solidFill>
                      <a:schemeClr val="tx1"/>
                    </a:solidFill>
                  </a:tcPr>
                </a:tc>
                <a:extLst>
                  <a:ext uri="{0D108BD9-81ED-4DB2-BD59-A6C34878D82A}">
                    <a16:rowId xmlns:a16="http://schemas.microsoft.com/office/drawing/2014/main" val="2477344593"/>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702375676"/>
              </p:ext>
            </p:extLst>
          </p:nvPr>
        </p:nvGraphicFramePr>
        <p:xfrm>
          <a:off x="1152394" y="1544922"/>
          <a:ext cx="9401170" cy="289984"/>
        </p:xfrm>
        <a:graphic>
          <a:graphicData uri="http://schemas.openxmlformats.org/drawingml/2006/table">
            <a:tbl>
              <a:tblPr firstRow="1" bandRow="1">
                <a:tableStyleId>{5C22544A-7EE6-4342-B048-85BDC9FD1C3A}</a:tableStyleId>
              </a:tblPr>
              <a:tblGrid>
                <a:gridCol w="940117">
                  <a:extLst>
                    <a:ext uri="{9D8B030D-6E8A-4147-A177-3AD203B41FA5}">
                      <a16:colId xmlns:a16="http://schemas.microsoft.com/office/drawing/2014/main" val="2567048142"/>
                    </a:ext>
                  </a:extLst>
                </a:gridCol>
                <a:gridCol w="940117">
                  <a:extLst>
                    <a:ext uri="{9D8B030D-6E8A-4147-A177-3AD203B41FA5}">
                      <a16:colId xmlns:a16="http://schemas.microsoft.com/office/drawing/2014/main" val="683857301"/>
                    </a:ext>
                  </a:extLst>
                </a:gridCol>
                <a:gridCol w="940117">
                  <a:extLst>
                    <a:ext uri="{9D8B030D-6E8A-4147-A177-3AD203B41FA5}">
                      <a16:colId xmlns:a16="http://schemas.microsoft.com/office/drawing/2014/main" val="2064913708"/>
                    </a:ext>
                  </a:extLst>
                </a:gridCol>
                <a:gridCol w="940117">
                  <a:extLst>
                    <a:ext uri="{9D8B030D-6E8A-4147-A177-3AD203B41FA5}">
                      <a16:colId xmlns:a16="http://schemas.microsoft.com/office/drawing/2014/main" val="2937606670"/>
                    </a:ext>
                  </a:extLst>
                </a:gridCol>
                <a:gridCol w="940117">
                  <a:extLst>
                    <a:ext uri="{9D8B030D-6E8A-4147-A177-3AD203B41FA5}">
                      <a16:colId xmlns:a16="http://schemas.microsoft.com/office/drawing/2014/main" val="1546531468"/>
                    </a:ext>
                  </a:extLst>
                </a:gridCol>
                <a:gridCol w="940117">
                  <a:extLst>
                    <a:ext uri="{9D8B030D-6E8A-4147-A177-3AD203B41FA5}">
                      <a16:colId xmlns:a16="http://schemas.microsoft.com/office/drawing/2014/main" val="452620327"/>
                    </a:ext>
                  </a:extLst>
                </a:gridCol>
                <a:gridCol w="940117">
                  <a:extLst>
                    <a:ext uri="{9D8B030D-6E8A-4147-A177-3AD203B41FA5}">
                      <a16:colId xmlns:a16="http://schemas.microsoft.com/office/drawing/2014/main" val="389828929"/>
                    </a:ext>
                  </a:extLst>
                </a:gridCol>
                <a:gridCol w="940117">
                  <a:extLst>
                    <a:ext uri="{9D8B030D-6E8A-4147-A177-3AD203B41FA5}">
                      <a16:colId xmlns:a16="http://schemas.microsoft.com/office/drawing/2014/main" val="2404103759"/>
                    </a:ext>
                  </a:extLst>
                </a:gridCol>
                <a:gridCol w="940117">
                  <a:extLst>
                    <a:ext uri="{9D8B030D-6E8A-4147-A177-3AD203B41FA5}">
                      <a16:colId xmlns:a16="http://schemas.microsoft.com/office/drawing/2014/main" val="3993073286"/>
                    </a:ext>
                  </a:extLst>
                </a:gridCol>
                <a:gridCol w="940117">
                  <a:extLst>
                    <a:ext uri="{9D8B030D-6E8A-4147-A177-3AD203B41FA5}">
                      <a16:colId xmlns:a16="http://schemas.microsoft.com/office/drawing/2014/main" val="1280398690"/>
                    </a:ext>
                  </a:extLst>
                </a:gridCol>
              </a:tblGrid>
              <a:tr h="289984">
                <a:tc>
                  <a:txBody>
                    <a:bodyPr/>
                    <a:lstStyle/>
                    <a:p>
                      <a:pPr algn="ctr"/>
                      <a:r>
                        <a:rPr lang="en-US" altLang="zh-TW" sz="1000" dirty="0"/>
                        <a:t>road</a:t>
                      </a:r>
                      <a:endParaRPr lang="zh-TW" altLang="en-US" sz="1000" dirty="0"/>
                    </a:p>
                  </a:txBody>
                  <a:tcPr>
                    <a:solidFill>
                      <a:srgbClr val="804080"/>
                    </a:solidFill>
                  </a:tcPr>
                </a:tc>
                <a:tc>
                  <a:txBody>
                    <a:bodyPr/>
                    <a:lstStyle/>
                    <a:p>
                      <a:pPr algn="ctr"/>
                      <a:r>
                        <a:rPr lang="en-US" altLang="zh-TW" sz="1000" dirty="0"/>
                        <a:t>sidewalk</a:t>
                      </a:r>
                      <a:endParaRPr lang="zh-TW" altLang="en-US" sz="1000" dirty="0"/>
                    </a:p>
                  </a:txBody>
                  <a:tcPr>
                    <a:solidFill>
                      <a:srgbClr val="F423E8"/>
                    </a:solidFill>
                  </a:tcPr>
                </a:tc>
                <a:tc>
                  <a:txBody>
                    <a:bodyPr/>
                    <a:lstStyle/>
                    <a:p>
                      <a:pPr algn="ctr"/>
                      <a:r>
                        <a:rPr lang="en-US" altLang="zh-TW" sz="1000" dirty="0"/>
                        <a:t>building</a:t>
                      </a:r>
                      <a:endParaRPr lang="zh-TW" altLang="en-US" sz="1000" dirty="0"/>
                    </a:p>
                  </a:txBody>
                  <a:tcPr>
                    <a:solidFill>
                      <a:srgbClr val="464646"/>
                    </a:solidFill>
                  </a:tcPr>
                </a:tc>
                <a:tc>
                  <a:txBody>
                    <a:bodyPr/>
                    <a:lstStyle/>
                    <a:p>
                      <a:pPr algn="ctr"/>
                      <a:r>
                        <a:rPr lang="en-US" altLang="zh-TW" sz="1000" dirty="0"/>
                        <a:t>wall</a:t>
                      </a:r>
                      <a:endParaRPr lang="zh-TW" altLang="en-US" sz="1000" dirty="0"/>
                    </a:p>
                  </a:txBody>
                  <a:tcPr>
                    <a:solidFill>
                      <a:srgbClr val="66669C"/>
                    </a:solidFill>
                  </a:tcPr>
                </a:tc>
                <a:tc>
                  <a:txBody>
                    <a:bodyPr/>
                    <a:lstStyle/>
                    <a:p>
                      <a:pPr algn="ctr"/>
                      <a:r>
                        <a:rPr lang="en-US" altLang="zh-TW" sz="1000" dirty="0"/>
                        <a:t>fence</a:t>
                      </a:r>
                      <a:endParaRPr lang="zh-TW" altLang="en-US" sz="1000" dirty="0"/>
                    </a:p>
                  </a:txBody>
                  <a:tcPr>
                    <a:solidFill>
                      <a:srgbClr val="BE9999"/>
                    </a:solidFill>
                  </a:tcPr>
                </a:tc>
                <a:tc>
                  <a:txBody>
                    <a:bodyPr/>
                    <a:lstStyle/>
                    <a:p>
                      <a:pPr algn="ctr"/>
                      <a:r>
                        <a:rPr lang="en-US" altLang="zh-TW" sz="1000" dirty="0"/>
                        <a:t>pole</a:t>
                      </a:r>
                      <a:endParaRPr lang="zh-TW" altLang="en-US" sz="1000" dirty="0"/>
                    </a:p>
                  </a:txBody>
                  <a:tcPr>
                    <a:solidFill>
                      <a:srgbClr val="999999"/>
                    </a:solidFill>
                  </a:tcPr>
                </a:tc>
                <a:tc>
                  <a:txBody>
                    <a:bodyPr/>
                    <a:lstStyle/>
                    <a:p>
                      <a:pPr algn="ctr"/>
                      <a:r>
                        <a:rPr lang="en-US" altLang="zh-TW" sz="1000" dirty="0"/>
                        <a:t>traffic</a:t>
                      </a:r>
                      <a:r>
                        <a:rPr lang="en-US" altLang="zh-TW" sz="1000" baseline="0" dirty="0"/>
                        <a:t> light</a:t>
                      </a:r>
                      <a:endParaRPr lang="zh-TW" altLang="en-US" sz="1000" dirty="0"/>
                    </a:p>
                  </a:txBody>
                  <a:tcPr>
                    <a:solidFill>
                      <a:srgbClr val="FAAA1E"/>
                    </a:solidFill>
                  </a:tcPr>
                </a:tc>
                <a:tc>
                  <a:txBody>
                    <a:bodyPr/>
                    <a:lstStyle/>
                    <a:p>
                      <a:pPr algn="ctr"/>
                      <a:r>
                        <a:rPr lang="en-US" altLang="zh-TW" sz="1000" dirty="0"/>
                        <a:t>traffic sign</a:t>
                      </a:r>
                      <a:endParaRPr lang="zh-TW" altLang="en-US" sz="1000" dirty="0"/>
                    </a:p>
                  </a:txBody>
                  <a:tcPr>
                    <a:solidFill>
                      <a:srgbClr val="DCDC00"/>
                    </a:solidFill>
                  </a:tcPr>
                </a:tc>
                <a:tc>
                  <a:txBody>
                    <a:bodyPr/>
                    <a:lstStyle/>
                    <a:p>
                      <a:pPr algn="ctr"/>
                      <a:r>
                        <a:rPr lang="en-US" altLang="zh-TW" sz="1000" dirty="0"/>
                        <a:t>vegetation</a:t>
                      </a:r>
                      <a:endParaRPr lang="zh-TW" altLang="en-US" sz="1000" dirty="0"/>
                    </a:p>
                  </a:txBody>
                  <a:tcPr>
                    <a:solidFill>
                      <a:srgbClr val="6B8E23"/>
                    </a:solidFill>
                  </a:tcPr>
                </a:tc>
                <a:tc>
                  <a:txBody>
                    <a:bodyPr/>
                    <a:lstStyle/>
                    <a:p>
                      <a:pPr algn="ctr"/>
                      <a:r>
                        <a:rPr lang="en-US" altLang="zh-TW" sz="1000" dirty="0"/>
                        <a:t>terrain</a:t>
                      </a:r>
                      <a:endParaRPr lang="zh-TW" altLang="en-US" sz="1000" dirty="0"/>
                    </a:p>
                  </a:txBody>
                  <a:tcPr>
                    <a:solidFill>
                      <a:srgbClr val="98FB98"/>
                    </a:solidFill>
                  </a:tcPr>
                </a:tc>
                <a:extLst>
                  <a:ext uri="{0D108BD9-81ED-4DB2-BD59-A6C34878D82A}">
                    <a16:rowId xmlns:a16="http://schemas.microsoft.com/office/drawing/2014/main" val="2787948956"/>
                  </a:ext>
                </a:extLst>
              </a:tr>
            </a:tbl>
          </a:graphicData>
        </a:graphic>
      </p:graphicFrame>
    </p:spTree>
    <p:extLst>
      <p:ext uri="{BB962C8B-B14F-4D97-AF65-F5344CB8AC3E}">
        <p14:creationId xmlns:p14="http://schemas.microsoft.com/office/powerpoint/2010/main" val="686983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圖片 41">
            <a:extLst>
              <a:ext uri="{FF2B5EF4-FFF2-40B4-BE49-F238E27FC236}">
                <a16:creationId xmlns:a16="http://schemas.microsoft.com/office/drawing/2014/main" id="{6816F043-C94C-4F69-A190-E83BEECD83F0}"/>
              </a:ext>
            </a:extLst>
          </p:cNvPr>
          <p:cNvPicPr/>
          <p:nvPr/>
        </p:nvPicPr>
        <p:blipFill>
          <a:blip r:embed="rId3">
            <a:extLst>
              <a:ext uri="{28A0092B-C50C-407E-A947-70E740481C1C}">
                <a14:useLocalDpi xmlns:a14="http://schemas.microsoft.com/office/drawing/2010/main" val="0"/>
              </a:ext>
            </a:extLst>
          </a:blip>
          <a:stretch>
            <a:fillRect/>
          </a:stretch>
        </p:blipFill>
        <p:spPr>
          <a:xfrm>
            <a:off x="7815535" y="4407337"/>
            <a:ext cx="2880000" cy="1440000"/>
          </a:xfrm>
          <a:prstGeom prst="rect">
            <a:avLst/>
          </a:prstGeom>
        </p:spPr>
      </p:pic>
      <p:sp>
        <p:nvSpPr>
          <p:cNvPr id="2" name="投影片編號版面配置區 1"/>
          <p:cNvSpPr>
            <a:spLocks noGrp="1"/>
          </p:cNvSpPr>
          <p:nvPr>
            <p:ph type="sldNum" sz="quarter" idx="12"/>
          </p:nvPr>
        </p:nvSpPr>
        <p:spPr/>
        <p:txBody>
          <a:bodyPr/>
          <a:lstStyle/>
          <a:p>
            <a:r>
              <a:rPr lang="en-US" dirty="0"/>
              <a:t>3</a:t>
            </a:r>
            <a:r>
              <a:rPr lang="en-US" altLang="zh-TW" dirty="0"/>
              <a:t>3</a:t>
            </a:r>
            <a:endParaRPr lang="en-US" dirty="0"/>
          </a:p>
        </p:txBody>
      </p:sp>
      <p:sp>
        <p:nvSpPr>
          <p:cNvPr id="30" name="文字方塊 29">
            <a:extLst>
              <a:ext uri="{FF2B5EF4-FFF2-40B4-BE49-F238E27FC236}">
                <a16:creationId xmlns:a16="http://schemas.microsoft.com/office/drawing/2014/main" id="{5837A4A6-AF41-42F7-A82C-B4ED7EC27597}"/>
              </a:ext>
            </a:extLst>
          </p:cNvPr>
          <p:cNvSpPr txBox="1"/>
          <p:nvPr/>
        </p:nvSpPr>
        <p:spPr>
          <a:xfrm>
            <a:off x="2159917" y="3890950"/>
            <a:ext cx="1134734" cy="369332"/>
          </a:xfrm>
          <a:prstGeom prst="rect">
            <a:avLst/>
          </a:prstGeom>
          <a:noFill/>
        </p:spPr>
        <p:txBody>
          <a:bodyPr wrap="square" rtlCol="0">
            <a:spAutoFit/>
          </a:bodyPr>
          <a:lstStyle/>
          <a:p>
            <a:r>
              <a:rPr lang="en-US" altLang="zh-TW" dirty="0"/>
              <a:t>(a) Input</a:t>
            </a:r>
          </a:p>
        </p:txBody>
      </p:sp>
      <p:sp>
        <p:nvSpPr>
          <p:cNvPr id="31" name="文字方塊 30">
            <a:extLst>
              <a:ext uri="{FF2B5EF4-FFF2-40B4-BE49-F238E27FC236}">
                <a16:creationId xmlns:a16="http://schemas.microsoft.com/office/drawing/2014/main" id="{DA0B9A63-6908-4E00-8811-BED64B0B8CD2}"/>
              </a:ext>
            </a:extLst>
          </p:cNvPr>
          <p:cNvSpPr txBox="1"/>
          <p:nvPr/>
        </p:nvSpPr>
        <p:spPr>
          <a:xfrm>
            <a:off x="5526541" y="3891035"/>
            <a:ext cx="921348" cy="369332"/>
          </a:xfrm>
          <a:prstGeom prst="rect">
            <a:avLst/>
          </a:prstGeom>
          <a:noFill/>
        </p:spPr>
        <p:txBody>
          <a:bodyPr wrap="square" rtlCol="0">
            <a:spAutoFit/>
          </a:bodyPr>
          <a:lstStyle/>
          <a:p>
            <a:r>
              <a:rPr lang="en-US" altLang="zh-TW" dirty="0"/>
              <a:t>(b) GT</a:t>
            </a:r>
          </a:p>
        </p:txBody>
      </p:sp>
      <p:sp>
        <p:nvSpPr>
          <p:cNvPr id="35" name="文字方塊 34">
            <a:extLst>
              <a:ext uri="{FF2B5EF4-FFF2-40B4-BE49-F238E27FC236}">
                <a16:creationId xmlns:a16="http://schemas.microsoft.com/office/drawing/2014/main" id="{59407965-42E9-4CEB-AD62-5CBDC088CF0B}"/>
              </a:ext>
            </a:extLst>
          </p:cNvPr>
          <p:cNvSpPr txBox="1"/>
          <p:nvPr/>
        </p:nvSpPr>
        <p:spPr>
          <a:xfrm>
            <a:off x="2023658" y="5877681"/>
            <a:ext cx="1407252" cy="369332"/>
          </a:xfrm>
          <a:prstGeom prst="rect">
            <a:avLst/>
          </a:prstGeom>
          <a:noFill/>
        </p:spPr>
        <p:txBody>
          <a:bodyPr wrap="square">
            <a:spAutoFit/>
          </a:bodyPr>
          <a:lstStyle/>
          <a:p>
            <a:r>
              <a:rPr lang="en-US" altLang="zh-TW" dirty="0"/>
              <a:t>(d) </a:t>
            </a:r>
            <a:r>
              <a:rPr lang="en-US" altLang="zh-TW" dirty="0" err="1"/>
              <a:t>ICNet</a:t>
            </a:r>
            <a:endParaRPr lang="zh-TW" altLang="en-US" dirty="0"/>
          </a:p>
        </p:txBody>
      </p:sp>
      <p:sp>
        <p:nvSpPr>
          <p:cNvPr id="36" name="文字方塊 35">
            <a:extLst>
              <a:ext uri="{FF2B5EF4-FFF2-40B4-BE49-F238E27FC236}">
                <a16:creationId xmlns:a16="http://schemas.microsoft.com/office/drawing/2014/main" id="{4D42C205-208E-4AF0-B141-0BFC4D29B163}"/>
              </a:ext>
            </a:extLst>
          </p:cNvPr>
          <p:cNvSpPr txBox="1"/>
          <p:nvPr/>
        </p:nvSpPr>
        <p:spPr>
          <a:xfrm>
            <a:off x="8479889" y="3882476"/>
            <a:ext cx="1534513" cy="369332"/>
          </a:xfrm>
          <a:prstGeom prst="rect">
            <a:avLst/>
          </a:prstGeom>
          <a:noFill/>
        </p:spPr>
        <p:txBody>
          <a:bodyPr wrap="square">
            <a:spAutoFit/>
          </a:bodyPr>
          <a:lstStyle/>
          <a:p>
            <a:r>
              <a:rPr lang="en-US" altLang="zh-TW" dirty="0"/>
              <a:t>(c) </a:t>
            </a:r>
            <a:r>
              <a:rPr lang="en-US" altLang="zh-TW" dirty="0" err="1"/>
              <a:t>DABNet</a:t>
            </a:r>
            <a:endParaRPr lang="en-US" altLang="zh-TW" dirty="0"/>
          </a:p>
        </p:txBody>
      </p:sp>
      <p:sp>
        <p:nvSpPr>
          <p:cNvPr id="37" name="文字方塊 36">
            <a:extLst>
              <a:ext uri="{FF2B5EF4-FFF2-40B4-BE49-F238E27FC236}">
                <a16:creationId xmlns:a16="http://schemas.microsoft.com/office/drawing/2014/main" id="{16361940-597F-452E-96EA-6ADFA90998F0}"/>
              </a:ext>
            </a:extLst>
          </p:cNvPr>
          <p:cNvSpPr txBox="1"/>
          <p:nvPr/>
        </p:nvSpPr>
        <p:spPr>
          <a:xfrm>
            <a:off x="5238087" y="5903452"/>
            <a:ext cx="1490983" cy="369332"/>
          </a:xfrm>
          <a:prstGeom prst="rect">
            <a:avLst/>
          </a:prstGeom>
          <a:noFill/>
        </p:spPr>
        <p:txBody>
          <a:bodyPr wrap="square">
            <a:spAutoFit/>
          </a:bodyPr>
          <a:lstStyle/>
          <a:p>
            <a:r>
              <a:rPr lang="en-US" altLang="zh-TW" dirty="0"/>
              <a:t>(e) </a:t>
            </a:r>
            <a:r>
              <a:rPr lang="en-US" altLang="zh-TW" dirty="0" err="1"/>
              <a:t>BiSeNet</a:t>
            </a:r>
            <a:endParaRPr lang="zh-TW" altLang="en-US" dirty="0"/>
          </a:p>
        </p:txBody>
      </p:sp>
      <p:sp>
        <p:nvSpPr>
          <p:cNvPr id="38" name="文字方塊 37">
            <a:extLst>
              <a:ext uri="{FF2B5EF4-FFF2-40B4-BE49-F238E27FC236}">
                <a16:creationId xmlns:a16="http://schemas.microsoft.com/office/drawing/2014/main" id="{498391DA-2AA8-4907-B7AC-0B29196CF4F4}"/>
              </a:ext>
            </a:extLst>
          </p:cNvPr>
          <p:cNvSpPr txBox="1"/>
          <p:nvPr/>
        </p:nvSpPr>
        <p:spPr>
          <a:xfrm>
            <a:off x="8641824" y="5868688"/>
            <a:ext cx="1227422" cy="369332"/>
          </a:xfrm>
          <a:prstGeom prst="rect">
            <a:avLst/>
          </a:prstGeom>
          <a:noFill/>
        </p:spPr>
        <p:txBody>
          <a:bodyPr wrap="square">
            <a:spAutoFit/>
          </a:bodyPr>
          <a:lstStyle/>
          <a:p>
            <a:r>
              <a:rPr lang="en-US" altLang="zh-TW" dirty="0"/>
              <a:t>(f) Ours</a:t>
            </a:r>
            <a:endParaRPr lang="zh-TW" altLang="en-US" dirty="0"/>
          </a:p>
        </p:txBody>
      </p:sp>
      <p:sp>
        <p:nvSpPr>
          <p:cNvPr id="39" name="文字方塊 38">
            <a:extLst>
              <a:ext uri="{FF2B5EF4-FFF2-40B4-BE49-F238E27FC236}">
                <a16:creationId xmlns:a16="http://schemas.microsoft.com/office/drawing/2014/main" id="{787511BA-6656-4F03-AF12-CD30DBEF7D8C}"/>
              </a:ext>
            </a:extLst>
          </p:cNvPr>
          <p:cNvSpPr txBox="1"/>
          <p:nvPr/>
        </p:nvSpPr>
        <p:spPr>
          <a:xfrm>
            <a:off x="1217780" y="6320425"/>
            <a:ext cx="9932410" cy="461665"/>
          </a:xfrm>
          <a:prstGeom prst="rect">
            <a:avLst/>
          </a:prstGeom>
          <a:noFill/>
        </p:spPr>
        <p:txBody>
          <a:bodyPr wrap="square">
            <a:spAutoFit/>
          </a:bodyPr>
          <a:lstStyle/>
          <a:p>
            <a:r>
              <a:rPr lang="en-US" altLang="zh-TW" sz="2400" dirty="0"/>
              <a:t>Results of our method and comparison method on Cityscapes dataset II</a:t>
            </a:r>
            <a:endParaRPr lang="zh-TW" altLang="en-US" sz="2400" dirty="0"/>
          </a:p>
        </p:txBody>
      </p:sp>
      <p:pic>
        <p:nvPicPr>
          <p:cNvPr id="32" name="圖片 31">
            <a:extLst>
              <a:ext uri="{FF2B5EF4-FFF2-40B4-BE49-F238E27FC236}">
                <a16:creationId xmlns:a16="http://schemas.microsoft.com/office/drawing/2014/main" id="{AC840E39-E220-4E36-8F5F-2A524A3F564F}"/>
              </a:ext>
            </a:extLst>
          </p:cNvPr>
          <p:cNvPicPr/>
          <p:nvPr/>
        </p:nvPicPr>
        <p:blipFill>
          <a:blip r:embed="rId4">
            <a:extLst>
              <a:ext uri="{28A0092B-C50C-407E-A947-70E740481C1C}">
                <a14:useLocalDpi xmlns:a14="http://schemas.microsoft.com/office/drawing/2010/main" val="0"/>
              </a:ext>
            </a:extLst>
          </a:blip>
          <a:stretch>
            <a:fillRect/>
          </a:stretch>
        </p:blipFill>
        <p:spPr>
          <a:xfrm>
            <a:off x="1287284" y="2440015"/>
            <a:ext cx="2880000" cy="1440000"/>
          </a:xfrm>
          <a:prstGeom prst="rect">
            <a:avLst/>
          </a:prstGeom>
        </p:spPr>
      </p:pic>
      <p:pic>
        <p:nvPicPr>
          <p:cNvPr id="33" name="圖片 32">
            <a:extLst>
              <a:ext uri="{FF2B5EF4-FFF2-40B4-BE49-F238E27FC236}">
                <a16:creationId xmlns:a16="http://schemas.microsoft.com/office/drawing/2014/main" id="{55C48F28-41B8-48A3-AB48-7E85DBA99E55}"/>
              </a:ext>
            </a:extLst>
          </p:cNvPr>
          <p:cNvPicPr/>
          <p:nvPr/>
        </p:nvPicPr>
        <p:blipFill>
          <a:blip r:embed="rId5">
            <a:extLst>
              <a:ext uri="{28A0092B-C50C-407E-A947-70E740481C1C}">
                <a14:useLocalDpi xmlns:a14="http://schemas.microsoft.com/office/drawing/2010/main" val="0"/>
              </a:ext>
            </a:extLst>
          </a:blip>
          <a:stretch>
            <a:fillRect/>
          </a:stretch>
        </p:blipFill>
        <p:spPr>
          <a:xfrm>
            <a:off x="4543578" y="2450950"/>
            <a:ext cx="2880000" cy="1440000"/>
          </a:xfrm>
          <a:prstGeom prst="rect">
            <a:avLst/>
          </a:prstGeom>
        </p:spPr>
      </p:pic>
      <p:pic>
        <p:nvPicPr>
          <p:cNvPr id="34" name="圖片 33">
            <a:extLst>
              <a:ext uri="{FF2B5EF4-FFF2-40B4-BE49-F238E27FC236}">
                <a16:creationId xmlns:a16="http://schemas.microsoft.com/office/drawing/2014/main" id="{AE62CE86-405C-4A25-A87C-186B942919DF}"/>
              </a:ext>
            </a:extLst>
          </p:cNvPr>
          <p:cNvPicPr/>
          <p:nvPr/>
        </p:nvPicPr>
        <p:blipFill>
          <a:blip r:embed="rId6">
            <a:extLst>
              <a:ext uri="{28A0092B-C50C-407E-A947-70E740481C1C}">
                <a14:useLocalDpi xmlns:a14="http://schemas.microsoft.com/office/drawing/2010/main" val="0"/>
              </a:ext>
            </a:extLst>
          </a:blip>
          <a:stretch>
            <a:fillRect/>
          </a:stretch>
        </p:blipFill>
        <p:spPr>
          <a:xfrm>
            <a:off x="7815535" y="2457389"/>
            <a:ext cx="2880000" cy="1440000"/>
          </a:xfrm>
          <a:prstGeom prst="rect">
            <a:avLst/>
          </a:prstGeom>
        </p:spPr>
      </p:pic>
      <p:pic>
        <p:nvPicPr>
          <p:cNvPr id="41" name="圖片 40">
            <a:extLst>
              <a:ext uri="{FF2B5EF4-FFF2-40B4-BE49-F238E27FC236}">
                <a16:creationId xmlns:a16="http://schemas.microsoft.com/office/drawing/2014/main" id="{C302FF5F-E8BF-491E-8144-F9E2DC6E7DAE}"/>
              </a:ext>
            </a:extLst>
          </p:cNvPr>
          <p:cNvPicPr/>
          <p:nvPr/>
        </p:nvPicPr>
        <p:blipFill>
          <a:blip r:embed="rId7">
            <a:extLst>
              <a:ext uri="{28A0092B-C50C-407E-A947-70E740481C1C}">
                <a14:useLocalDpi xmlns:a14="http://schemas.microsoft.com/office/drawing/2010/main" val="0"/>
              </a:ext>
            </a:extLst>
          </a:blip>
          <a:stretch>
            <a:fillRect/>
          </a:stretch>
        </p:blipFill>
        <p:spPr>
          <a:xfrm>
            <a:off x="4543578" y="4415811"/>
            <a:ext cx="2880000" cy="1440000"/>
          </a:xfrm>
          <a:prstGeom prst="rect">
            <a:avLst/>
          </a:prstGeom>
        </p:spPr>
      </p:pic>
      <p:pic>
        <p:nvPicPr>
          <p:cNvPr id="43" name="圖片 42">
            <a:extLst>
              <a:ext uri="{FF2B5EF4-FFF2-40B4-BE49-F238E27FC236}">
                <a16:creationId xmlns:a16="http://schemas.microsoft.com/office/drawing/2014/main" id="{991B053C-A21B-4A71-BACB-119120AF9574}"/>
              </a:ext>
            </a:extLst>
          </p:cNvPr>
          <p:cNvPicPr/>
          <p:nvPr/>
        </p:nvPicPr>
        <p:blipFill>
          <a:blip r:embed="rId8">
            <a:extLst>
              <a:ext uri="{28A0092B-C50C-407E-A947-70E740481C1C}">
                <a14:useLocalDpi xmlns:a14="http://schemas.microsoft.com/office/drawing/2010/main" val="0"/>
              </a:ext>
            </a:extLst>
          </a:blip>
          <a:stretch>
            <a:fillRect/>
          </a:stretch>
        </p:blipFill>
        <p:spPr>
          <a:xfrm>
            <a:off x="1287284" y="4406818"/>
            <a:ext cx="2880000" cy="1440000"/>
          </a:xfrm>
          <a:prstGeom prst="rect">
            <a:avLst/>
          </a:prstGeom>
        </p:spPr>
      </p:pic>
      <p:graphicFrame>
        <p:nvGraphicFramePr>
          <p:cNvPr id="26" name="資料庫圖表 25">
            <a:extLst>
              <a:ext uri="{FF2B5EF4-FFF2-40B4-BE49-F238E27FC236}">
                <a16:creationId xmlns:a16="http://schemas.microsoft.com/office/drawing/2014/main" id="{9E78F4D9-9F81-427B-87DE-4E0F6179D592}"/>
              </a:ext>
            </a:extLst>
          </p:cNvPr>
          <p:cNvGraphicFramePr/>
          <p:nvPr>
            <p:extLst>
              <p:ext uri="{D42A27DB-BD31-4B8C-83A1-F6EECF244321}">
                <p14:modId xmlns:p14="http://schemas.microsoft.com/office/powerpoint/2010/main" val="2632754093"/>
              </p:ext>
            </p:extLst>
          </p:nvPr>
        </p:nvGraphicFramePr>
        <p:xfrm>
          <a:off x="585825" y="-816048"/>
          <a:ext cx="11196320" cy="33386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56412679"/>
              </p:ext>
            </p:extLst>
          </p:nvPr>
        </p:nvGraphicFramePr>
        <p:xfrm>
          <a:off x="1287284" y="2070446"/>
          <a:ext cx="9401170" cy="289984"/>
        </p:xfrm>
        <a:graphic>
          <a:graphicData uri="http://schemas.openxmlformats.org/drawingml/2006/table">
            <a:tbl>
              <a:tblPr firstRow="1" bandRow="1">
                <a:tableStyleId>{5C22544A-7EE6-4342-B048-85BDC9FD1C3A}</a:tableStyleId>
              </a:tblPr>
              <a:tblGrid>
                <a:gridCol w="940117">
                  <a:extLst>
                    <a:ext uri="{9D8B030D-6E8A-4147-A177-3AD203B41FA5}">
                      <a16:colId xmlns:a16="http://schemas.microsoft.com/office/drawing/2014/main" val="2289321382"/>
                    </a:ext>
                  </a:extLst>
                </a:gridCol>
                <a:gridCol w="940117">
                  <a:extLst>
                    <a:ext uri="{9D8B030D-6E8A-4147-A177-3AD203B41FA5}">
                      <a16:colId xmlns:a16="http://schemas.microsoft.com/office/drawing/2014/main" val="4024404047"/>
                    </a:ext>
                  </a:extLst>
                </a:gridCol>
                <a:gridCol w="940117">
                  <a:extLst>
                    <a:ext uri="{9D8B030D-6E8A-4147-A177-3AD203B41FA5}">
                      <a16:colId xmlns:a16="http://schemas.microsoft.com/office/drawing/2014/main" val="3525624227"/>
                    </a:ext>
                  </a:extLst>
                </a:gridCol>
                <a:gridCol w="940117">
                  <a:extLst>
                    <a:ext uri="{9D8B030D-6E8A-4147-A177-3AD203B41FA5}">
                      <a16:colId xmlns:a16="http://schemas.microsoft.com/office/drawing/2014/main" val="3517612496"/>
                    </a:ext>
                  </a:extLst>
                </a:gridCol>
                <a:gridCol w="940117">
                  <a:extLst>
                    <a:ext uri="{9D8B030D-6E8A-4147-A177-3AD203B41FA5}">
                      <a16:colId xmlns:a16="http://schemas.microsoft.com/office/drawing/2014/main" val="3238252854"/>
                    </a:ext>
                  </a:extLst>
                </a:gridCol>
                <a:gridCol w="940117">
                  <a:extLst>
                    <a:ext uri="{9D8B030D-6E8A-4147-A177-3AD203B41FA5}">
                      <a16:colId xmlns:a16="http://schemas.microsoft.com/office/drawing/2014/main" val="2598972093"/>
                    </a:ext>
                  </a:extLst>
                </a:gridCol>
                <a:gridCol w="940117">
                  <a:extLst>
                    <a:ext uri="{9D8B030D-6E8A-4147-A177-3AD203B41FA5}">
                      <a16:colId xmlns:a16="http://schemas.microsoft.com/office/drawing/2014/main" val="3772210478"/>
                    </a:ext>
                  </a:extLst>
                </a:gridCol>
                <a:gridCol w="940117">
                  <a:extLst>
                    <a:ext uri="{9D8B030D-6E8A-4147-A177-3AD203B41FA5}">
                      <a16:colId xmlns:a16="http://schemas.microsoft.com/office/drawing/2014/main" val="1279002414"/>
                    </a:ext>
                  </a:extLst>
                </a:gridCol>
                <a:gridCol w="940117">
                  <a:extLst>
                    <a:ext uri="{9D8B030D-6E8A-4147-A177-3AD203B41FA5}">
                      <a16:colId xmlns:a16="http://schemas.microsoft.com/office/drawing/2014/main" val="3630050651"/>
                    </a:ext>
                  </a:extLst>
                </a:gridCol>
                <a:gridCol w="940117">
                  <a:extLst>
                    <a:ext uri="{9D8B030D-6E8A-4147-A177-3AD203B41FA5}">
                      <a16:colId xmlns:a16="http://schemas.microsoft.com/office/drawing/2014/main" val="3985608594"/>
                    </a:ext>
                  </a:extLst>
                </a:gridCol>
              </a:tblGrid>
              <a:tr h="289984">
                <a:tc>
                  <a:txBody>
                    <a:bodyPr/>
                    <a:lstStyle/>
                    <a:p>
                      <a:pPr algn="ctr"/>
                      <a:r>
                        <a:rPr lang="en-US" altLang="zh-TW" sz="1000" dirty="0"/>
                        <a:t>sky</a:t>
                      </a:r>
                      <a:endParaRPr lang="zh-TW" altLang="en-US" sz="1000" dirty="0"/>
                    </a:p>
                  </a:txBody>
                  <a:tcPr>
                    <a:solidFill>
                      <a:srgbClr val="4682B4"/>
                    </a:solidFill>
                  </a:tcPr>
                </a:tc>
                <a:tc>
                  <a:txBody>
                    <a:bodyPr/>
                    <a:lstStyle/>
                    <a:p>
                      <a:pPr algn="ctr"/>
                      <a:r>
                        <a:rPr lang="en-US" altLang="zh-TW" sz="1000" dirty="0"/>
                        <a:t>person</a:t>
                      </a:r>
                      <a:endParaRPr lang="zh-TW" altLang="en-US" sz="1000" dirty="0"/>
                    </a:p>
                  </a:txBody>
                  <a:tcPr>
                    <a:solidFill>
                      <a:srgbClr val="DC143C"/>
                    </a:solidFill>
                  </a:tcPr>
                </a:tc>
                <a:tc>
                  <a:txBody>
                    <a:bodyPr/>
                    <a:lstStyle/>
                    <a:p>
                      <a:pPr algn="ctr"/>
                      <a:r>
                        <a:rPr lang="en-US" altLang="zh-TW" sz="1000" dirty="0"/>
                        <a:t>rider</a:t>
                      </a:r>
                      <a:endParaRPr lang="zh-TW" altLang="en-US" sz="1000" dirty="0"/>
                    </a:p>
                  </a:txBody>
                  <a:tcPr>
                    <a:solidFill>
                      <a:srgbClr val="FF0000"/>
                    </a:solidFill>
                  </a:tcPr>
                </a:tc>
                <a:tc>
                  <a:txBody>
                    <a:bodyPr/>
                    <a:lstStyle/>
                    <a:p>
                      <a:pPr algn="ctr"/>
                      <a:r>
                        <a:rPr lang="en-US" altLang="zh-TW" sz="1000" dirty="0"/>
                        <a:t>car</a:t>
                      </a:r>
                      <a:endParaRPr lang="zh-TW" altLang="en-US" sz="1000" dirty="0"/>
                    </a:p>
                  </a:txBody>
                  <a:tcPr>
                    <a:solidFill>
                      <a:srgbClr val="00008E"/>
                    </a:solidFill>
                  </a:tcPr>
                </a:tc>
                <a:tc>
                  <a:txBody>
                    <a:bodyPr/>
                    <a:lstStyle/>
                    <a:p>
                      <a:pPr algn="ctr"/>
                      <a:r>
                        <a:rPr lang="en-US" altLang="zh-TW" sz="1000" dirty="0"/>
                        <a:t>truck</a:t>
                      </a:r>
                      <a:endParaRPr lang="zh-TW" altLang="en-US" sz="1000" dirty="0"/>
                    </a:p>
                  </a:txBody>
                  <a:tcPr>
                    <a:solidFill>
                      <a:srgbClr val="000046"/>
                    </a:solidFill>
                  </a:tcPr>
                </a:tc>
                <a:tc>
                  <a:txBody>
                    <a:bodyPr/>
                    <a:lstStyle/>
                    <a:p>
                      <a:pPr algn="ctr"/>
                      <a:r>
                        <a:rPr lang="en-US" altLang="zh-TW" sz="1000" dirty="0"/>
                        <a:t>bus</a:t>
                      </a:r>
                      <a:endParaRPr lang="zh-TW" altLang="en-US" sz="1000" dirty="0"/>
                    </a:p>
                  </a:txBody>
                  <a:tcPr>
                    <a:solidFill>
                      <a:srgbClr val="003C64"/>
                    </a:solidFill>
                  </a:tcPr>
                </a:tc>
                <a:tc>
                  <a:txBody>
                    <a:bodyPr/>
                    <a:lstStyle/>
                    <a:p>
                      <a:pPr algn="ctr"/>
                      <a:r>
                        <a:rPr lang="en-US" altLang="zh-TW" sz="1000" dirty="0"/>
                        <a:t>train</a:t>
                      </a:r>
                      <a:endParaRPr lang="zh-TW" altLang="en-US" sz="1000" dirty="0"/>
                    </a:p>
                  </a:txBody>
                  <a:tcPr>
                    <a:solidFill>
                      <a:srgbClr val="005064"/>
                    </a:solidFill>
                  </a:tcPr>
                </a:tc>
                <a:tc>
                  <a:txBody>
                    <a:bodyPr/>
                    <a:lstStyle/>
                    <a:p>
                      <a:pPr algn="ctr"/>
                      <a:r>
                        <a:rPr lang="en-US" altLang="zh-TW" sz="1000" dirty="0"/>
                        <a:t>motorcycle</a:t>
                      </a:r>
                      <a:endParaRPr lang="zh-TW" altLang="en-US" sz="1000" dirty="0"/>
                    </a:p>
                  </a:txBody>
                  <a:tcPr>
                    <a:solidFill>
                      <a:srgbClr val="0000E6"/>
                    </a:solidFill>
                  </a:tcPr>
                </a:tc>
                <a:tc>
                  <a:txBody>
                    <a:bodyPr/>
                    <a:lstStyle/>
                    <a:p>
                      <a:pPr algn="ctr"/>
                      <a:r>
                        <a:rPr lang="en-US" altLang="zh-TW" sz="1000" dirty="0"/>
                        <a:t>bicycle</a:t>
                      </a:r>
                      <a:endParaRPr lang="zh-TW" altLang="en-US" sz="1000" dirty="0"/>
                    </a:p>
                  </a:txBody>
                  <a:tcPr>
                    <a:solidFill>
                      <a:srgbClr val="770B20"/>
                    </a:solidFill>
                  </a:tcPr>
                </a:tc>
                <a:tc>
                  <a:txBody>
                    <a:bodyPr/>
                    <a:lstStyle/>
                    <a:p>
                      <a:pPr algn="ctr"/>
                      <a:r>
                        <a:rPr lang="en-US" altLang="zh-TW" sz="1000" dirty="0"/>
                        <a:t>others</a:t>
                      </a:r>
                      <a:endParaRPr lang="zh-TW" altLang="en-US" sz="1000" dirty="0"/>
                    </a:p>
                  </a:txBody>
                  <a:tcPr>
                    <a:solidFill>
                      <a:schemeClr val="tx1"/>
                    </a:solidFill>
                  </a:tcPr>
                </a:tc>
                <a:extLst>
                  <a:ext uri="{0D108BD9-81ED-4DB2-BD59-A6C34878D82A}">
                    <a16:rowId xmlns:a16="http://schemas.microsoft.com/office/drawing/2014/main" val="2477344593"/>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831878859"/>
              </p:ext>
            </p:extLst>
          </p:nvPr>
        </p:nvGraphicFramePr>
        <p:xfrm>
          <a:off x="1287284" y="1737562"/>
          <a:ext cx="9401170" cy="289984"/>
        </p:xfrm>
        <a:graphic>
          <a:graphicData uri="http://schemas.openxmlformats.org/drawingml/2006/table">
            <a:tbl>
              <a:tblPr firstRow="1" bandRow="1">
                <a:tableStyleId>{5C22544A-7EE6-4342-B048-85BDC9FD1C3A}</a:tableStyleId>
              </a:tblPr>
              <a:tblGrid>
                <a:gridCol w="940117">
                  <a:extLst>
                    <a:ext uri="{9D8B030D-6E8A-4147-A177-3AD203B41FA5}">
                      <a16:colId xmlns:a16="http://schemas.microsoft.com/office/drawing/2014/main" val="2567048142"/>
                    </a:ext>
                  </a:extLst>
                </a:gridCol>
                <a:gridCol w="940117">
                  <a:extLst>
                    <a:ext uri="{9D8B030D-6E8A-4147-A177-3AD203B41FA5}">
                      <a16:colId xmlns:a16="http://schemas.microsoft.com/office/drawing/2014/main" val="683857301"/>
                    </a:ext>
                  </a:extLst>
                </a:gridCol>
                <a:gridCol w="940117">
                  <a:extLst>
                    <a:ext uri="{9D8B030D-6E8A-4147-A177-3AD203B41FA5}">
                      <a16:colId xmlns:a16="http://schemas.microsoft.com/office/drawing/2014/main" val="2064913708"/>
                    </a:ext>
                  </a:extLst>
                </a:gridCol>
                <a:gridCol w="940117">
                  <a:extLst>
                    <a:ext uri="{9D8B030D-6E8A-4147-A177-3AD203B41FA5}">
                      <a16:colId xmlns:a16="http://schemas.microsoft.com/office/drawing/2014/main" val="2937606670"/>
                    </a:ext>
                  </a:extLst>
                </a:gridCol>
                <a:gridCol w="940117">
                  <a:extLst>
                    <a:ext uri="{9D8B030D-6E8A-4147-A177-3AD203B41FA5}">
                      <a16:colId xmlns:a16="http://schemas.microsoft.com/office/drawing/2014/main" val="1546531468"/>
                    </a:ext>
                  </a:extLst>
                </a:gridCol>
                <a:gridCol w="940117">
                  <a:extLst>
                    <a:ext uri="{9D8B030D-6E8A-4147-A177-3AD203B41FA5}">
                      <a16:colId xmlns:a16="http://schemas.microsoft.com/office/drawing/2014/main" val="452620327"/>
                    </a:ext>
                  </a:extLst>
                </a:gridCol>
                <a:gridCol w="940117">
                  <a:extLst>
                    <a:ext uri="{9D8B030D-6E8A-4147-A177-3AD203B41FA5}">
                      <a16:colId xmlns:a16="http://schemas.microsoft.com/office/drawing/2014/main" val="389828929"/>
                    </a:ext>
                  </a:extLst>
                </a:gridCol>
                <a:gridCol w="940117">
                  <a:extLst>
                    <a:ext uri="{9D8B030D-6E8A-4147-A177-3AD203B41FA5}">
                      <a16:colId xmlns:a16="http://schemas.microsoft.com/office/drawing/2014/main" val="2404103759"/>
                    </a:ext>
                  </a:extLst>
                </a:gridCol>
                <a:gridCol w="940117">
                  <a:extLst>
                    <a:ext uri="{9D8B030D-6E8A-4147-A177-3AD203B41FA5}">
                      <a16:colId xmlns:a16="http://schemas.microsoft.com/office/drawing/2014/main" val="3993073286"/>
                    </a:ext>
                  </a:extLst>
                </a:gridCol>
                <a:gridCol w="940117">
                  <a:extLst>
                    <a:ext uri="{9D8B030D-6E8A-4147-A177-3AD203B41FA5}">
                      <a16:colId xmlns:a16="http://schemas.microsoft.com/office/drawing/2014/main" val="1280398690"/>
                    </a:ext>
                  </a:extLst>
                </a:gridCol>
              </a:tblGrid>
              <a:tr h="289984">
                <a:tc>
                  <a:txBody>
                    <a:bodyPr/>
                    <a:lstStyle/>
                    <a:p>
                      <a:pPr algn="ctr"/>
                      <a:r>
                        <a:rPr lang="en-US" altLang="zh-TW" sz="1000" dirty="0"/>
                        <a:t>road</a:t>
                      </a:r>
                      <a:endParaRPr lang="zh-TW" altLang="en-US" sz="1000" dirty="0"/>
                    </a:p>
                  </a:txBody>
                  <a:tcPr>
                    <a:solidFill>
                      <a:srgbClr val="804080"/>
                    </a:solidFill>
                  </a:tcPr>
                </a:tc>
                <a:tc>
                  <a:txBody>
                    <a:bodyPr/>
                    <a:lstStyle/>
                    <a:p>
                      <a:pPr algn="ctr"/>
                      <a:r>
                        <a:rPr lang="en-US" altLang="zh-TW" sz="1000" dirty="0"/>
                        <a:t>sidewalk</a:t>
                      </a:r>
                      <a:endParaRPr lang="zh-TW" altLang="en-US" sz="1000" dirty="0"/>
                    </a:p>
                  </a:txBody>
                  <a:tcPr>
                    <a:solidFill>
                      <a:srgbClr val="F423E8"/>
                    </a:solidFill>
                  </a:tcPr>
                </a:tc>
                <a:tc>
                  <a:txBody>
                    <a:bodyPr/>
                    <a:lstStyle/>
                    <a:p>
                      <a:pPr algn="ctr"/>
                      <a:r>
                        <a:rPr lang="en-US" altLang="zh-TW" sz="1000" dirty="0"/>
                        <a:t>building</a:t>
                      </a:r>
                      <a:endParaRPr lang="zh-TW" altLang="en-US" sz="1000" dirty="0"/>
                    </a:p>
                  </a:txBody>
                  <a:tcPr>
                    <a:solidFill>
                      <a:srgbClr val="464646"/>
                    </a:solidFill>
                  </a:tcPr>
                </a:tc>
                <a:tc>
                  <a:txBody>
                    <a:bodyPr/>
                    <a:lstStyle/>
                    <a:p>
                      <a:pPr algn="ctr"/>
                      <a:r>
                        <a:rPr lang="en-US" altLang="zh-TW" sz="1000" dirty="0"/>
                        <a:t>wall</a:t>
                      </a:r>
                      <a:endParaRPr lang="zh-TW" altLang="en-US" sz="1000" dirty="0"/>
                    </a:p>
                  </a:txBody>
                  <a:tcPr>
                    <a:solidFill>
                      <a:srgbClr val="66669C"/>
                    </a:solidFill>
                  </a:tcPr>
                </a:tc>
                <a:tc>
                  <a:txBody>
                    <a:bodyPr/>
                    <a:lstStyle/>
                    <a:p>
                      <a:pPr algn="ctr"/>
                      <a:r>
                        <a:rPr lang="en-US" altLang="zh-TW" sz="1000" dirty="0"/>
                        <a:t>fence</a:t>
                      </a:r>
                      <a:endParaRPr lang="zh-TW" altLang="en-US" sz="1000" dirty="0"/>
                    </a:p>
                  </a:txBody>
                  <a:tcPr>
                    <a:solidFill>
                      <a:srgbClr val="BE9999"/>
                    </a:solidFill>
                  </a:tcPr>
                </a:tc>
                <a:tc>
                  <a:txBody>
                    <a:bodyPr/>
                    <a:lstStyle/>
                    <a:p>
                      <a:pPr algn="ctr"/>
                      <a:r>
                        <a:rPr lang="en-US" altLang="zh-TW" sz="1000" dirty="0"/>
                        <a:t>pole</a:t>
                      </a:r>
                      <a:endParaRPr lang="zh-TW" altLang="en-US" sz="1000" dirty="0"/>
                    </a:p>
                  </a:txBody>
                  <a:tcPr>
                    <a:solidFill>
                      <a:srgbClr val="999999"/>
                    </a:solidFill>
                  </a:tcPr>
                </a:tc>
                <a:tc>
                  <a:txBody>
                    <a:bodyPr/>
                    <a:lstStyle/>
                    <a:p>
                      <a:pPr algn="ctr"/>
                      <a:r>
                        <a:rPr lang="en-US" altLang="zh-TW" sz="1000" dirty="0"/>
                        <a:t>traffic</a:t>
                      </a:r>
                      <a:r>
                        <a:rPr lang="en-US" altLang="zh-TW" sz="1000" baseline="0" dirty="0"/>
                        <a:t> light</a:t>
                      </a:r>
                      <a:endParaRPr lang="zh-TW" altLang="en-US" sz="1000" dirty="0"/>
                    </a:p>
                  </a:txBody>
                  <a:tcPr>
                    <a:solidFill>
                      <a:srgbClr val="FAAA1E"/>
                    </a:solidFill>
                  </a:tcPr>
                </a:tc>
                <a:tc>
                  <a:txBody>
                    <a:bodyPr/>
                    <a:lstStyle/>
                    <a:p>
                      <a:pPr algn="ctr"/>
                      <a:r>
                        <a:rPr lang="en-US" altLang="zh-TW" sz="1000" dirty="0"/>
                        <a:t>traffic sign</a:t>
                      </a:r>
                      <a:endParaRPr lang="zh-TW" altLang="en-US" sz="1000" dirty="0"/>
                    </a:p>
                  </a:txBody>
                  <a:tcPr>
                    <a:solidFill>
                      <a:srgbClr val="DCDC00"/>
                    </a:solidFill>
                  </a:tcPr>
                </a:tc>
                <a:tc>
                  <a:txBody>
                    <a:bodyPr/>
                    <a:lstStyle/>
                    <a:p>
                      <a:pPr algn="ctr"/>
                      <a:r>
                        <a:rPr lang="en-US" altLang="zh-TW" sz="1000" dirty="0"/>
                        <a:t>vegetation</a:t>
                      </a:r>
                      <a:endParaRPr lang="zh-TW" altLang="en-US" sz="1000" dirty="0"/>
                    </a:p>
                  </a:txBody>
                  <a:tcPr>
                    <a:solidFill>
                      <a:srgbClr val="6B8E23"/>
                    </a:solidFill>
                  </a:tcPr>
                </a:tc>
                <a:tc>
                  <a:txBody>
                    <a:bodyPr/>
                    <a:lstStyle/>
                    <a:p>
                      <a:pPr algn="ctr"/>
                      <a:r>
                        <a:rPr lang="en-US" altLang="zh-TW" sz="1000" dirty="0"/>
                        <a:t>terrain</a:t>
                      </a:r>
                      <a:endParaRPr lang="zh-TW" altLang="en-US" sz="1000" dirty="0"/>
                    </a:p>
                  </a:txBody>
                  <a:tcPr>
                    <a:solidFill>
                      <a:srgbClr val="98FB98"/>
                    </a:solidFill>
                  </a:tcPr>
                </a:tc>
                <a:extLst>
                  <a:ext uri="{0D108BD9-81ED-4DB2-BD59-A6C34878D82A}">
                    <a16:rowId xmlns:a16="http://schemas.microsoft.com/office/drawing/2014/main" val="2787948956"/>
                  </a:ext>
                </a:extLst>
              </a:tr>
            </a:tbl>
          </a:graphicData>
        </a:graphic>
      </p:graphicFrame>
      <p:sp>
        <p:nvSpPr>
          <p:cNvPr id="20" name="矩形 19">
            <a:extLst>
              <a:ext uri="{FF2B5EF4-FFF2-40B4-BE49-F238E27FC236}">
                <a16:creationId xmlns:a16="http://schemas.microsoft.com/office/drawing/2014/main" id="{4A176EEF-2D09-4597-B0D8-4980E7CE631F}"/>
              </a:ext>
            </a:extLst>
          </p:cNvPr>
          <p:cNvSpPr/>
          <p:nvPr/>
        </p:nvSpPr>
        <p:spPr>
          <a:xfrm>
            <a:off x="10132935" y="4839321"/>
            <a:ext cx="463447" cy="42293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1782166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圖片 41">
            <a:extLst>
              <a:ext uri="{FF2B5EF4-FFF2-40B4-BE49-F238E27FC236}">
                <a16:creationId xmlns:a16="http://schemas.microsoft.com/office/drawing/2014/main" id="{955F5E26-E562-4B87-A61F-6ADA06D24D8E}"/>
              </a:ext>
            </a:extLst>
          </p:cNvPr>
          <p:cNvPicPr/>
          <p:nvPr/>
        </p:nvPicPr>
        <p:blipFill>
          <a:blip r:embed="rId2">
            <a:extLst>
              <a:ext uri="{28A0092B-C50C-407E-A947-70E740481C1C}">
                <a14:useLocalDpi xmlns:a14="http://schemas.microsoft.com/office/drawing/2010/main" val="0"/>
              </a:ext>
            </a:extLst>
          </a:blip>
          <a:stretch>
            <a:fillRect/>
          </a:stretch>
        </p:blipFill>
        <p:spPr>
          <a:xfrm>
            <a:off x="7947827" y="4406818"/>
            <a:ext cx="2880000" cy="1440000"/>
          </a:xfrm>
          <a:prstGeom prst="rect">
            <a:avLst/>
          </a:prstGeom>
        </p:spPr>
      </p:pic>
      <p:sp>
        <p:nvSpPr>
          <p:cNvPr id="2" name="投影片編號版面配置區 1"/>
          <p:cNvSpPr>
            <a:spLocks noGrp="1"/>
          </p:cNvSpPr>
          <p:nvPr>
            <p:ph type="sldNum" sz="quarter" idx="12"/>
          </p:nvPr>
        </p:nvSpPr>
        <p:spPr/>
        <p:txBody>
          <a:bodyPr/>
          <a:lstStyle/>
          <a:p>
            <a:r>
              <a:rPr lang="en-US" dirty="0"/>
              <a:t>3</a:t>
            </a:r>
            <a:r>
              <a:rPr lang="en-US" altLang="zh-TW" dirty="0"/>
              <a:t>4</a:t>
            </a:r>
            <a:endParaRPr lang="en-US" dirty="0"/>
          </a:p>
        </p:txBody>
      </p:sp>
      <p:sp>
        <p:nvSpPr>
          <p:cNvPr id="30" name="文字方塊 29">
            <a:extLst>
              <a:ext uri="{FF2B5EF4-FFF2-40B4-BE49-F238E27FC236}">
                <a16:creationId xmlns:a16="http://schemas.microsoft.com/office/drawing/2014/main" id="{5837A4A6-AF41-42F7-A82C-B4ED7EC27597}"/>
              </a:ext>
            </a:extLst>
          </p:cNvPr>
          <p:cNvSpPr txBox="1"/>
          <p:nvPr/>
        </p:nvSpPr>
        <p:spPr>
          <a:xfrm>
            <a:off x="2269585" y="3890950"/>
            <a:ext cx="1134734" cy="369332"/>
          </a:xfrm>
          <a:prstGeom prst="rect">
            <a:avLst/>
          </a:prstGeom>
          <a:noFill/>
        </p:spPr>
        <p:txBody>
          <a:bodyPr wrap="square" rtlCol="0">
            <a:spAutoFit/>
          </a:bodyPr>
          <a:lstStyle/>
          <a:p>
            <a:r>
              <a:rPr lang="en-US" altLang="zh-TW" dirty="0"/>
              <a:t>(a) Input</a:t>
            </a:r>
          </a:p>
        </p:txBody>
      </p:sp>
      <p:sp>
        <p:nvSpPr>
          <p:cNvPr id="31" name="文字方塊 30">
            <a:extLst>
              <a:ext uri="{FF2B5EF4-FFF2-40B4-BE49-F238E27FC236}">
                <a16:creationId xmlns:a16="http://schemas.microsoft.com/office/drawing/2014/main" id="{DA0B9A63-6908-4E00-8811-BED64B0B8CD2}"/>
              </a:ext>
            </a:extLst>
          </p:cNvPr>
          <p:cNvSpPr txBox="1"/>
          <p:nvPr/>
        </p:nvSpPr>
        <p:spPr>
          <a:xfrm>
            <a:off x="5636209" y="3891035"/>
            <a:ext cx="921348" cy="369332"/>
          </a:xfrm>
          <a:prstGeom prst="rect">
            <a:avLst/>
          </a:prstGeom>
          <a:noFill/>
        </p:spPr>
        <p:txBody>
          <a:bodyPr wrap="square" rtlCol="0">
            <a:spAutoFit/>
          </a:bodyPr>
          <a:lstStyle/>
          <a:p>
            <a:r>
              <a:rPr lang="en-US" altLang="zh-TW" dirty="0"/>
              <a:t>(b) GT</a:t>
            </a:r>
          </a:p>
        </p:txBody>
      </p:sp>
      <p:sp>
        <p:nvSpPr>
          <p:cNvPr id="35" name="文字方塊 34">
            <a:extLst>
              <a:ext uri="{FF2B5EF4-FFF2-40B4-BE49-F238E27FC236}">
                <a16:creationId xmlns:a16="http://schemas.microsoft.com/office/drawing/2014/main" id="{59407965-42E9-4CEB-AD62-5CBDC088CF0B}"/>
              </a:ext>
            </a:extLst>
          </p:cNvPr>
          <p:cNvSpPr txBox="1"/>
          <p:nvPr/>
        </p:nvSpPr>
        <p:spPr>
          <a:xfrm>
            <a:off x="2133326" y="5877681"/>
            <a:ext cx="1407252" cy="369332"/>
          </a:xfrm>
          <a:prstGeom prst="rect">
            <a:avLst/>
          </a:prstGeom>
          <a:noFill/>
        </p:spPr>
        <p:txBody>
          <a:bodyPr wrap="square">
            <a:spAutoFit/>
          </a:bodyPr>
          <a:lstStyle/>
          <a:p>
            <a:r>
              <a:rPr lang="en-US" altLang="zh-TW" dirty="0"/>
              <a:t>(d) </a:t>
            </a:r>
            <a:r>
              <a:rPr lang="en-US" altLang="zh-TW" dirty="0" err="1"/>
              <a:t>ICNet</a:t>
            </a:r>
            <a:endParaRPr lang="zh-TW" altLang="en-US" dirty="0"/>
          </a:p>
        </p:txBody>
      </p:sp>
      <p:sp>
        <p:nvSpPr>
          <p:cNvPr id="36" name="文字方塊 35">
            <a:extLst>
              <a:ext uri="{FF2B5EF4-FFF2-40B4-BE49-F238E27FC236}">
                <a16:creationId xmlns:a16="http://schemas.microsoft.com/office/drawing/2014/main" id="{4D42C205-208E-4AF0-B141-0BFC4D29B163}"/>
              </a:ext>
            </a:extLst>
          </p:cNvPr>
          <p:cNvSpPr txBox="1"/>
          <p:nvPr/>
        </p:nvSpPr>
        <p:spPr>
          <a:xfrm>
            <a:off x="8589557" y="3882476"/>
            <a:ext cx="1534513" cy="369332"/>
          </a:xfrm>
          <a:prstGeom prst="rect">
            <a:avLst/>
          </a:prstGeom>
          <a:noFill/>
        </p:spPr>
        <p:txBody>
          <a:bodyPr wrap="square">
            <a:spAutoFit/>
          </a:bodyPr>
          <a:lstStyle/>
          <a:p>
            <a:r>
              <a:rPr lang="en-US" altLang="zh-TW" dirty="0"/>
              <a:t>(c) </a:t>
            </a:r>
            <a:r>
              <a:rPr lang="en-US" altLang="zh-TW" dirty="0" err="1"/>
              <a:t>DABNet</a:t>
            </a:r>
            <a:endParaRPr lang="en-US" altLang="zh-TW" dirty="0"/>
          </a:p>
        </p:txBody>
      </p:sp>
      <p:sp>
        <p:nvSpPr>
          <p:cNvPr id="37" name="文字方塊 36">
            <a:extLst>
              <a:ext uri="{FF2B5EF4-FFF2-40B4-BE49-F238E27FC236}">
                <a16:creationId xmlns:a16="http://schemas.microsoft.com/office/drawing/2014/main" id="{16361940-597F-452E-96EA-6ADFA90998F0}"/>
              </a:ext>
            </a:extLst>
          </p:cNvPr>
          <p:cNvSpPr txBox="1"/>
          <p:nvPr/>
        </p:nvSpPr>
        <p:spPr>
          <a:xfrm>
            <a:off x="5347755" y="5903452"/>
            <a:ext cx="1490983" cy="369332"/>
          </a:xfrm>
          <a:prstGeom prst="rect">
            <a:avLst/>
          </a:prstGeom>
          <a:noFill/>
        </p:spPr>
        <p:txBody>
          <a:bodyPr wrap="square">
            <a:spAutoFit/>
          </a:bodyPr>
          <a:lstStyle/>
          <a:p>
            <a:r>
              <a:rPr lang="en-US" altLang="zh-TW" dirty="0"/>
              <a:t>(e) </a:t>
            </a:r>
            <a:r>
              <a:rPr lang="en-US" altLang="zh-TW" dirty="0" err="1"/>
              <a:t>BiSeNet</a:t>
            </a:r>
            <a:endParaRPr lang="zh-TW" altLang="en-US" dirty="0"/>
          </a:p>
        </p:txBody>
      </p:sp>
      <p:sp>
        <p:nvSpPr>
          <p:cNvPr id="38" name="文字方塊 37">
            <a:extLst>
              <a:ext uri="{FF2B5EF4-FFF2-40B4-BE49-F238E27FC236}">
                <a16:creationId xmlns:a16="http://schemas.microsoft.com/office/drawing/2014/main" id="{498391DA-2AA8-4907-B7AC-0B29196CF4F4}"/>
              </a:ext>
            </a:extLst>
          </p:cNvPr>
          <p:cNvSpPr txBox="1"/>
          <p:nvPr/>
        </p:nvSpPr>
        <p:spPr>
          <a:xfrm>
            <a:off x="8751492" y="5868688"/>
            <a:ext cx="1227422" cy="369332"/>
          </a:xfrm>
          <a:prstGeom prst="rect">
            <a:avLst/>
          </a:prstGeom>
          <a:noFill/>
        </p:spPr>
        <p:txBody>
          <a:bodyPr wrap="square">
            <a:spAutoFit/>
          </a:bodyPr>
          <a:lstStyle/>
          <a:p>
            <a:r>
              <a:rPr lang="en-US" altLang="zh-TW" dirty="0"/>
              <a:t>(f) Ours</a:t>
            </a:r>
            <a:endParaRPr lang="zh-TW" altLang="en-US" dirty="0"/>
          </a:p>
        </p:txBody>
      </p:sp>
      <p:sp>
        <p:nvSpPr>
          <p:cNvPr id="39" name="文字方塊 38">
            <a:extLst>
              <a:ext uri="{FF2B5EF4-FFF2-40B4-BE49-F238E27FC236}">
                <a16:creationId xmlns:a16="http://schemas.microsoft.com/office/drawing/2014/main" id="{787511BA-6656-4F03-AF12-CD30DBEF7D8C}"/>
              </a:ext>
            </a:extLst>
          </p:cNvPr>
          <p:cNvSpPr txBox="1"/>
          <p:nvPr/>
        </p:nvSpPr>
        <p:spPr>
          <a:xfrm>
            <a:off x="1060773" y="6268845"/>
            <a:ext cx="10250355" cy="461665"/>
          </a:xfrm>
          <a:prstGeom prst="rect">
            <a:avLst/>
          </a:prstGeom>
          <a:noFill/>
        </p:spPr>
        <p:txBody>
          <a:bodyPr wrap="square">
            <a:spAutoFit/>
          </a:bodyPr>
          <a:lstStyle/>
          <a:p>
            <a:r>
              <a:rPr lang="en-US" altLang="zh-TW" sz="2400" dirty="0"/>
              <a:t>Results of our method and comparison method on Cityscapes dataset III</a:t>
            </a:r>
            <a:endParaRPr lang="zh-TW" altLang="en-US" sz="2400" dirty="0"/>
          </a:p>
        </p:txBody>
      </p:sp>
      <p:pic>
        <p:nvPicPr>
          <p:cNvPr id="32" name="圖片 31">
            <a:extLst>
              <a:ext uri="{FF2B5EF4-FFF2-40B4-BE49-F238E27FC236}">
                <a16:creationId xmlns:a16="http://schemas.microsoft.com/office/drawing/2014/main" id="{DFEC5AB7-A7CF-49E0-A122-73DD6B2657AA}"/>
              </a:ext>
            </a:extLst>
          </p:cNvPr>
          <p:cNvPicPr/>
          <p:nvPr/>
        </p:nvPicPr>
        <p:blipFill>
          <a:blip r:embed="rId3">
            <a:extLst>
              <a:ext uri="{28A0092B-C50C-407E-A947-70E740481C1C}">
                <a14:useLocalDpi xmlns:a14="http://schemas.microsoft.com/office/drawing/2010/main" val="0"/>
              </a:ext>
            </a:extLst>
          </a:blip>
          <a:stretch>
            <a:fillRect/>
          </a:stretch>
        </p:blipFill>
        <p:spPr>
          <a:xfrm>
            <a:off x="1396952" y="2420087"/>
            <a:ext cx="2880000" cy="1440000"/>
          </a:xfrm>
          <a:prstGeom prst="rect">
            <a:avLst/>
          </a:prstGeom>
        </p:spPr>
      </p:pic>
      <p:pic>
        <p:nvPicPr>
          <p:cNvPr id="33" name="圖片 32">
            <a:extLst>
              <a:ext uri="{FF2B5EF4-FFF2-40B4-BE49-F238E27FC236}">
                <a16:creationId xmlns:a16="http://schemas.microsoft.com/office/drawing/2014/main" id="{D7EFF597-8FD9-4974-974A-6BE85DACCB59}"/>
              </a:ext>
            </a:extLst>
          </p:cNvPr>
          <p:cNvPicPr/>
          <p:nvPr/>
        </p:nvPicPr>
        <p:blipFill>
          <a:blip r:embed="rId4">
            <a:extLst>
              <a:ext uri="{28A0092B-C50C-407E-A947-70E740481C1C}">
                <a14:useLocalDpi xmlns:a14="http://schemas.microsoft.com/office/drawing/2010/main" val="0"/>
              </a:ext>
            </a:extLst>
          </a:blip>
          <a:stretch>
            <a:fillRect/>
          </a:stretch>
        </p:blipFill>
        <p:spPr>
          <a:xfrm>
            <a:off x="4676623" y="2420844"/>
            <a:ext cx="2880000" cy="1440000"/>
          </a:xfrm>
          <a:prstGeom prst="rect">
            <a:avLst/>
          </a:prstGeom>
        </p:spPr>
      </p:pic>
      <p:pic>
        <p:nvPicPr>
          <p:cNvPr id="34" name="圖片 33">
            <a:extLst>
              <a:ext uri="{FF2B5EF4-FFF2-40B4-BE49-F238E27FC236}">
                <a16:creationId xmlns:a16="http://schemas.microsoft.com/office/drawing/2014/main" id="{F2A57376-23D1-4FAA-8D54-FB5A11FC3E02}"/>
              </a:ext>
            </a:extLst>
          </p:cNvPr>
          <p:cNvPicPr/>
          <p:nvPr/>
        </p:nvPicPr>
        <p:blipFill>
          <a:blip r:embed="rId5">
            <a:extLst>
              <a:ext uri="{28A0092B-C50C-407E-A947-70E740481C1C}">
                <a14:useLocalDpi xmlns:a14="http://schemas.microsoft.com/office/drawing/2010/main" val="0"/>
              </a:ext>
            </a:extLst>
          </a:blip>
          <a:stretch>
            <a:fillRect/>
          </a:stretch>
        </p:blipFill>
        <p:spPr>
          <a:xfrm>
            <a:off x="7913960" y="2410274"/>
            <a:ext cx="2880000" cy="1440000"/>
          </a:xfrm>
          <a:prstGeom prst="rect">
            <a:avLst/>
          </a:prstGeom>
        </p:spPr>
      </p:pic>
      <p:pic>
        <p:nvPicPr>
          <p:cNvPr id="40" name="圖片 39">
            <a:extLst>
              <a:ext uri="{FF2B5EF4-FFF2-40B4-BE49-F238E27FC236}">
                <a16:creationId xmlns:a16="http://schemas.microsoft.com/office/drawing/2014/main" id="{19EA91EE-D11B-4536-84DA-E7C717978DC4}"/>
              </a:ext>
            </a:extLst>
          </p:cNvPr>
          <p:cNvPicPr/>
          <p:nvPr/>
        </p:nvPicPr>
        <p:blipFill>
          <a:blip r:embed="rId6">
            <a:extLst>
              <a:ext uri="{28A0092B-C50C-407E-A947-70E740481C1C}">
                <a14:useLocalDpi xmlns:a14="http://schemas.microsoft.com/office/drawing/2010/main" val="0"/>
              </a:ext>
            </a:extLst>
          </a:blip>
          <a:stretch>
            <a:fillRect/>
          </a:stretch>
        </p:blipFill>
        <p:spPr>
          <a:xfrm>
            <a:off x="1396952" y="4406818"/>
            <a:ext cx="2880000" cy="1440000"/>
          </a:xfrm>
          <a:prstGeom prst="rect">
            <a:avLst/>
          </a:prstGeom>
        </p:spPr>
      </p:pic>
      <p:pic>
        <p:nvPicPr>
          <p:cNvPr id="41" name="圖片 40">
            <a:extLst>
              <a:ext uri="{FF2B5EF4-FFF2-40B4-BE49-F238E27FC236}">
                <a16:creationId xmlns:a16="http://schemas.microsoft.com/office/drawing/2014/main" id="{B5335B1B-06CE-48D0-9450-156BB37F374F}"/>
              </a:ext>
            </a:extLst>
          </p:cNvPr>
          <p:cNvPicPr/>
          <p:nvPr/>
        </p:nvPicPr>
        <p:blipFill>
          <a:blip r:embed="rId7">
            <a:extLst>
              <a:ext uri="{28A0092B-C50C-407E-A947-70E740481C1C}">
                <a14:useLocalDpi xmlns:a14="http://schemas.microsoft.com/office/drawing/2010/main" val="0"/>
              </a:ext>
            </a:extLst>
          </a:blip>
          <a:stretch>
            <a:fillRect/>
          </a:stretch>
        </p:blipFill>
        <p:spPr>
          <a:xfrm>
            <a:off x="4676623" y="4403070"/>
            <a:ext cx="2880000" cy="1440000"/>
          </a:xfrm>
          <a:prstGeom prst="rect">
            <a:avLst/>
          </a:prstGeom>
        </p:spPr>
      </p:pic>
      <p:graphicFrame>
        <p:nvGraphicFramePr>
          <p:cNvPr id="26" name="資料庫圖表 25">
            <a:extLst>
              <a:ext uri="{FF2B5EF4-FFF2-40B4-BE49-F238E27FC236}">
                <a16:creationId xmlns:a16="http://schemas.microsoft.com/office/drawing/2014/main" id="{6E51A869-8DD2-401F-AB5E-A4DC5D691F25}"/>
              </a:ext>
            </a:extLst>
          </p:cNvPr>
          <p:cNvGraphicFramePr/>
          <p:nvPr>
            <p:extLst>
              <p:ext uri="{D42A27DB-BD31-4B8C-83A1-F6EECF244321}">
                <p14:modId xmlns:p14="http://schemas.microsoft.com/office/powerpoint/2010/main" val="2632754093"/>
              </p:ext>
            </p:extLst>
          </p:nvPr>
        </p:nvGraphicFramePr>
        <p:xfrm>
          <a:off x="585825" y="-816048"/>
          <a:ext cx="11196320" cy="33386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2580993085"/>
              </p:ext>
            </p:extLst>
          </p:nvPr>
        </p:nvGraphicFramePr>
        <p:xfrm>
          <a:off x="1396952" y="1954007"/>
          <a:ext cx="9401170" cy="289984"/>
        </p:xfrm>
        <a:graphic>
          <a:graphicData uri="http://schemas.openxmlformats.org/drawingml/2006/table">
            <a:tbl>
              <a:tblPr firstRow="1" bandRow="1">
                <a:tableStyleId>{5C22544A-7EE6-4342-B048-85BDC9FD1C3A}</a:tableStyleId>
              </a:tblPr>
              <a:tblGrid>
                <a:gridCol w="940117">
                  <a:extLst>
                    <a:ext uri="{9D8B030D-6E8A-4147-A177-3AD203B41FA5}">
                      <a16:colId xmlns:a16="http://schemas.microsoft.com/office/drawing/2014/main" val="2289321382"/>
                    </a:ext>
                  </a:extLst>
                </a:gridCol>
                <a:gridCol w="940117">
                  <a:extLst>
                    <a:ext uri="{9D8B030D-6E8A-4147-A177-3AD203B41FA5}">
                      <a16:colId xmlns:a16="http://schemas.microsoft.com/office/drawing/2014/main" val="4024404047"/>
                    </a:ext>
                  </a:extLst>
                </a:gridCol>
                <a:gridCol w="940117">
                  <a:extLst>
                    <a:ext uri="{9D8B030D-6E8A-4147-A177-3AD203B41FA5}">
                      <a16:colId xmlns:a16="http://schemas.microsoft.com/office/drawing/2014/main" val="3525624227"/>
                    </a:ext>
                  </a:extLst>
                </a:gridCol>
                <a:gridCol w="940117">
                  <a:extLst>
                    <a:ext uri="{9D8B030D-6E8A-4147-A177-3AD203B41FA5}">
                      <a16:colId xmlns:a16="http://schemas.microsoft.com/office/drawing/2014/main" val="3517612496"/>
                    </a:ext>
                  </a:extLst>
                </a:gridCol>
                <a:gridCol w="940117">
                  <a:extLst>
                    <a:ext uri="{9D8B030D-6E8A-4147-A177-3AD203B41FA5}">
                      <a16:colId xmlns:a16="http://schemas.microsoft.com/office/drawing/2014/main" val="3238252854"/>
                    </a:ext>
                  </a:extLst>
                </a:gridCol>
                <a:gridCol w="940117">
                  <a:extLst>
                    <a:ext uri="{9D8B030D-6E8A-4147-A177-3AD203B41FA5}">
                      <a16:colId xmlns:a16="http://schemas.microsoft.com/office/drawing/2014/main" val="2598972093"/>
                    </a:ext>
                  </a:extLst>
                </a:gridCol>
                <a:gridCol w="940117">
                  <a:extLst>
                    <a:ext uri="{9D8B030D-6E8A-4147-A177-3AD203B41FA5}">
                      <a16:colId xmlns:a16="http://schemas.microsoft.com/office/drawing/2014/main" val="3772210478"/>
                    </a:ext>
                  </a:extLst>
                </a:gridCol>
                <a:gridCol w="940117">
                  <a:extLst>
                    <a:ext uri="{9D8B030D-6E8A-4147-A177-3AD203B41FA5}">
                      <a16:colId xmlns:a16="http://schemas.microsoft.com/office/drawing/2014/main" val="1279002414"/>
                    </a:ext>
                  </a:extLst>
                </a:gridCol>
                <a:gridCol w="940117">
                  <a:extLst>
                    <a:ext uri="{9D8B030D-6E8A-4147-A177-3AD203B41FA5}">
                      <a16:colId xmlns:a16="http://schemas.microsoft.com/office/drawing/2014/main" val="3630050651"/>
                    </a:ext>
                  </a:extLst>
                </a:gridCol>
                <a:gridCol w="940117">
                  <a:extLst>
                    <a:ext uri="{9D8B030D-6E8A-4147-A177-3AD203B41FA5}">
                      <a16:colId xmlns:a16="http://schemas.microsoft.com/office/drawing/2014/main" val="3985608594"/>
                    </a:ext>
                  </a:extLst>
                </a:gridCol>
              </a:tblGrid>
              <a:tr h="289984">
                <a:tc>
                  <a:txBody>
                    <a:bodyPr/>
                    <a:lstStyle/>
                    <a:p>
                      <a:pPr algn="ctr"/>
                      <a:r>
                        <a:rPr lang="en-US" altLang="zh-TW" sz="1000" dirty="0"/>
                        <a:t>sky</a:t>
                      </a:r>
                      <a:endParaRPr lang="zh-TW" altLang="en-US" sz="1000" dirty="0"/>
                    </a:p>
                  </a:txBody>
                  <a:tcPr>
                    <a:solidFill>
                      <a:srgbClr val="4682B4"/>
                    </a:solidFill>
                  </a:tcPr>
                </a:tc>
                <a:tc>
                  <a:txBody>
                    <a:bodyPr/>
                    <a:lstStyle/>
                    <a:p>
                      <a:pPr algn="ctr"/>
                      <a:r>
                        <a:rPr lang="en-US" altLang="zh-TW" sz="1000" dirty="0"/>
                        <a:t>person</a:t>
                      </a:r>
                      <a:endParaRPr lang="zh-TW" altLang="en-US" sz="1000" dirty="0"/>
                    </a:p>
                  </a:txBody>
                  <a:tcPr>
                    <a:solidFill>
                      <a:srgbClr val="DC143C"/>
                    </a:solidFill>
                  </a:tcPr>
                </a:tc>
                <a:tc>
                  <a:txBody>
                    <a:bodyPr/>
                    <a:lstStyle/>
                    <a:p>
                      <a:pPr algn="ctr"/>
                      <a:r>
                        <a:rPr lang="en-US" altLang="zh-TW" sz="1000" dirty="0"/>
                        <a:t>rider</a:t>
                      </a:r>
                      <a:endParaRPr lang="zh-TW" altLang="en-US" sz="1000" dirty="0"/>
                    </a:p>
                  </a:txBody>
                  <a:tcPr>
                    <a:solidFill>
                      <a:srgbClr val="FF0000"/>
                    </a:solidFill>
                  </a:tcPr>
                </a:tc>
                <a:tc>
                  <a:txBody>
                    <a:bodyPr/>
                    <a:lstStyle/>
                    <a:p>
                      <a:pPr algn="ctr"/>
                      <a:r>
                        <a:rPr lang="en-US" altLang="zh-TW" sz="1000" dirty="0"/>
                        <a:t>car</a:t>
                      </a:r>
                      <a:endParaRPr lang="zh-TW" altLang="en-US" sz="1000" dirty="0"/>
                    </a:p>
                  </a:txBody>
                  <a:tcPr>
                    <a:solidFill>
                      <a:srgbClr val="00008E"/>
                    </a:solidFill>
                  </a:tcPr>
                </a:tc>
                <a:tc>
                  <a:txBody>
                    <a:bodyPr/>
                    <a:lstStyle/>
                    <a:p>
                      <a:pPr algn="ctr"/>
                      <a:r>
                        <a:rPr lang="en-US" altLang="zh-TW" sz="1000" dirty="0"/>
                        <a:t>truck</a:t>
                      </a:r>
                      <a:endParaRPr lang="zh-TW" altLang="en-US" sz="1000" dirty="0"/>
                    </a:p>
                  </a:txBody>
                  <a:tcPr>
                    <a:solidFill>
                      <a:srgbClr val="000046"/>
                    </a:solidFill>
                  </a:tcPr>
                </a:tc>
                <a:tc>
                  <a:txBody>
                    <a:bodyPr/>
                    <a:lstStyle/>
                    <a:p>
                      <a:pPr algn="ctr"/>
                      <a:r>
                        <a:rPr lang="en-US" altLang="zh-TW" sz="1000" dirty="0"/>
                        <a:t>bus</a:t>
                      </a:r>
                      <a:endParaRPr lang="zh-TW" altLang="en-US" sz="1000" dirty="0"/>
                    </a:p>
                  </a:txBody>
                  <a:tcPr>
                    <a:solidFill>
                      <a:srgbClr val="003C64"/>
                    </a:solidFill>
                  </a:tcPr>
                </a:tc>
                <a:tc>
                  <a:txBody>
                    <a:bodyPr/>
                    <a:lstStyle/>
                    <a:p>
                      <a:pPr algn="ctr"/>
                      <a:r>
                        <a:rPr lang="en-US" altLang="zh-TW" sz="1000" dirty="0"/>
                        <a:t>train</a:t>
                      </a:r>
                      <a:endParaRPr lang="zh-TW" altLang="en-US" sz="1000" dirty="0"/>
                    </a:p>
                  </a:txBody>
                  <a:tcPr>
                    <a:solidFill>
                      <a:srgbClr val="005064"/>
                    </a:solidFill>
                  </a:tcPr>
                </a:tc>
                <a:tc>
                  <a:txBody>
                    <a:bodyPr/>
                    <a:lstStyle/>
                    <a:p>
                      <a:pPr algn="ctr"/>
                      <a:r>
                        <a:rPr lang="en-US" altLang="zh-TW" sz="1000" dirty="0"/>
                        <a:t>motorcycle</a:t>
                      </a:r>
                      <a:endParaRPr lang="zh-TW" altLang="en-US" sz="1000" dirty="0"/>
                    </a:p>
                  </a:txBody>
                  <a:tcPr>
                    <a:solidFill>
                      <a:srgbClr val="0000E6"/>
                    </a:solidFill>
                  </a:tcPr>
                </a:tc>
                <a:tc>
                  <a:txBody>
                    <a:bodyPr/>
                    <a:lstStyle/>
                    <a:p>
                      <a:pPr algn="ctr"/>
                      <a:r>
                        <a:rPr lang="en-US" altLang="zh-TW" sz="1000" dirty="0"/>
                        <a:t>bicycle</a:t>
                      </a:r>
                      <a:endParaRPr lang="zh-TW" altLang="en-US" sz="1000" dirty="0"/>
                    </a:p>
                  </a:txBody>
                  <a:tcPr>
                    <a:solidFill>
                      <a:srgbClr val="770B20"/>
                    </a:solidFill>
                  </a:tcPr>
                </a:tc>
                <a:tc>
                  <a:txBody>
                    <a:bodyPr/>
                    <a:lstStyle/>
                    <a:p>
                      <a:pPr algn="ctr"/>
                      <a:r>
                        <a:rPr lang="en-US" altLang="zh-TW" sz="1000" dirty="0"/>
                        <a:t>others</a:t>
                      </a:r>
                      <a:endParaRPr lang="zh-TW" altLang="en-US" sz="1000" dirty="0"/>
                    </a:p>
                  </a:txBody>
                  <a:tcPr>
                    <a:solidFill>
                      <a:schemeClr val="tx1"/>
                    </a:solidFill>
                  </a:tcPr>
                </a:tc>
                <a:extLst>
                  <a:ext uri="{0D108BD9-81ED-4DB2-BD59-A6C34878D82A}">
                    <a16:rowId xmlns:a16="http://schemas.microsoft.com/office/drawing/2014/main" val="2477344593"/>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1957929576"/>
              </p:ext>
            </p:extLst>
          </p:nvPr>
        </p:nvGraphicFramePr>
        <p:xfrm>
          <a:off x="1396952" y="1621123"/>
          <a:ext cx="9401170" cy="289984"/>
        </p:xfrm>
        <a:graphic>
          <a:graphicData uri="http://schemas.openxmlformats.org/drawingml/2006/table">
            <a:tbl>
              <a:tblPr firstRow="1" bandRow="1">
                <a:tableStyleId>{5C22544A-7EE6-4342-B048-85BDC9FD1C3A}</a:tableStyleId>
              </a:tblPr>
              <a:tblGrid>
                <a:gridCol w="940117">
                  <a:extLst>
                    <a:ext uri="{9D8B030D-6E8A-4147-A177-3AD203B41FA5}">
                      <a16:colId xmlns:a16="http://schemas.microsoft.com/office/drawing/2014/main" val="2567048142"/>
                    </a:ext>
                  </a:extLst>
                </a:gridCol>
                <a:gridCol w="940117">
                  <a:extLst>
                    <a:ext uri="{9D8B030D-6E8A-4147-A177-3AD203B41FA5}">
                      <a16:colId xmlns:a16="http://schemas.microsoft.com/office/drawing/2014/main" val="683857301"/>
                    </a:ext>
                  </a:extLst>
                </a:gridCol>
                <a:gridCol w="940117">
                  <a:extLst>
                    <a:ext uri="{9D8B030D-6E8A-4147-A177-3AD203B41FA5}">
                      <a16:colId xmlns:a16="http://schemas.microsoft.com/office/drawing/2014/main" val="2064913708"/>
                    </a:ext>
                  </a:extLst>
                </a:gridCol>
                <a:gridCol w="940117">
                  <a:extLst>
                    <a:ext uri="{9D8B030D-6E8A-4147-A177-3AD203B41FA5}">
                      <a16:colId xmlns:a16="http://schemas.microsoft.com/office/drawing/2014/main" val="2937606670"/>
                    </a:ext>
                  </a:extLst>
                </a:gridCol>
                <a:gridCol w="940117">
                  <a:extLst>
                    <a:ext uri="{9D8B030D-6E8A-4147-A177-3AD203B41FA5}">
                      <a16:colId xmlns:a16="http://schemas.microsoft.com/office/drawing/2014/main" val="1546531468"/>
                    </a:ext>
                  </a:extLst>
                </a:gridCol>
                <a:gridCol w="940117">
                  <a:extLst>
                    <a:ext uri="{9D8B030D-6E8A-4147-A177-3AD203B41FA5}">
                      <a16:colId xmlns:a16="http://schemas.microsoft.com/office/drawing/2014/main" val="452620327"/>
                    </a:ext>
                  </a:extLst>
                </a:gridCol>
                <a:gridCol w="940117">
                  <a:extLst>
                    <a:ext uri="{9D8B030D-6E8A-4147-A177-3AD203B41FA5}">
                      <a16:colId xmlns:a16="http://schemas.microsoft.com/office/drawing/2014/main" val="389828929"/>
                    </a:ext>
                  </a:extLst>
                </a:gridCol>
                <a:gridCol w="940117">
                  <a:extLst>
                    <a:ext uri="{9D8B030D-6E8A-4147-A177-3AD203B41FA5}">
                      <a16:colId xmlns:a16="http://schemas.microsoft.com/office/drawing/2014/main" val="2404103759"/>
                    </a:ext>
                  </a:extLst>
                </a:gridCol>
                <a:gridCol w="940117">
                  <a:extLst>
                    <a:ext uri="{9D8B030D-6E8A-4147-A177-3AD203B41FA5}">
                      <a16:colId xmlns:a16="http://schemas.microsoft.com/office/drawing/2014/main" val="3993073286"/>
                    </a:ext>
                  </a:extLst>
                </a:gridCol>
                <a:gridCol w="940117">
                  <a:extLst>
                    <a:ext uri="{9D8B030D-6E8A-4147-A177-3AD203B41FA5}">
                      <a16:colId xmlns:a16="http://schemas.microsoft.com/office/drawing/2014/main" val="1280398690"/>
                    </a:ext>
                  </a:extLst>
                </a:gridCol>
              </a:tblGrid>
              <a:tr h="289984">
                <a:tc>
                  <a:txBody>
                    <a:bodyPr/>
                    <a:lstStyle/>
                    <a:p>
                      <a:pPr algn="ctr"/>
                      <a:r>
                        <a:rPr lang="en-US" altLang="zh-TW" sz="1000" dirty="0"/>
                        <a:t>road</a:t>
                      </a:r>
                      <a:endParaRPr lang="zh-TW" altLang="en-US" sz="1000" dirty="0"/>
                    </a:p>
                  </a:txBody>
                  <a:tcPr>
                    <a:solidFill>
                      <a:srgbClr val="804080"/>
                    </a:solidFill>
                  </a:tcPr>
                </a:tc>
                <a:tc>
                  <a:txBody>
                    <a:bodyPr/>
                    <a:lstStyle/>
                    <a:p>
                      <a:pPr algn="ctr"/>
                      <a:r>
                        <a:rPr lang="en-US" altLang="zh-TW" sz="1000" dirty="0"/>
                        <a:t>sidewalk</a:t>
                      </a:r>
                      <a:endParaRPr lang="zh-TW" altLang="en-US" sz="1000" dirty="0"/>
                    </a:p>
                  </a:txBody>
                  <a:tcPr>
                    <a:solidFill>
                      <a:srgbClr val="F423E8"/>
                    </a:solidFill>
                  </a:tcPr>
                </a:tc>
                <a:tc>
                  <a:txBody>
                    <a:bodyPr/>
                    <a:lstStyle/>
                    <a:p>
                      <a:pPr algn="ctr"/>
                      <a:r>
                        <a:rPr lang="en-US" altLang="zh-TW" sz="1000" dirty="0"/>
                        <a:t>building</a:t>
                      </a:r>
                      <a:endParaRPr lang="zh-TW" altLang="en-US" sz="1000" dirty="0"/>
                    </a:p>
                  </a:txBody>
                  <a:tcPr>
                    <a:solidFill>
                      <a:srgbClr val="464646"/>
                    </a:solidFill>
                  </a:tcPr>
                </a:tc>
                <a:tc>
                  <a:txBody>
                    <a:bodyPr/>
                    <a:lstStyle/>
                    <a:p>
                      <a:pPr algn="ctr"/>
                      <a:r>
                        <a:rPr lang="en-US" altLang="zh-TW" sz="1000" dirty="0"/>
                        <a:t>wall</a:t>
                      </a:r>
                      <a:endParaRPr lang="zh-TW" altLang="en-US" sz="1000" dirty="0"/>
                    </a:p>
                  </a:txBody>
                  <a:tcPr>
                    <a:solidFill>
                      <a:srgbClr val="66669C"/>
                    </a:solidFill>
                  </a:tcPr>
                </a:tc>
                <a:tc>
                  <a:txBody>
                    <a:bodyPr/>
                    <a:lstStyle/>
                    <a:p>
                      <a:pPr algn="ctr"/>
                      <a:r>
                        <a:rPr lang="en-US" altLang="zh-TW" sz="1000" dirty="0"/>
                        <a:t>fence</a:t>
                      </a:r>
                      <a:endParaRPr lang="zh-TW" altLang="en-US" sz="1000" dirty="0"/>
                    </a:p>
                  </a:txBody>
                  <a:tcPr>
                    <a:solidFill>
                      <a:srgbClr val="BE9999"/>
                    </a:solidFill>
                  </a:tcPr>
                </a:tc>
                <a:tc>
                  <a:txBody>
                    <a:bodyPr/>
                    <a:lstStyle/>
                    <a:p>
                      <a:pPr algn="ctr"/>
                      <a:r>
                        <a:rPr lang="en-US" altLang="zh-TW" sz="1000" dirty="0"/>
                        <a:t>pole</a:t>
                      </a:r>
                      <a:endParaRPr lang="zh-TW" altLang="en-US" sz="1000" dirty="0"/>
                    </a:p>
                  </a:txBody>
                  <a:tcPr>
                    <a:solidFill>
                      <a:srgbClr val="999999"/>
                    </a:solidFill>
                  </a:tcPr>
                </a:tc>
                <a:tc>
                  <a:txBody>
                    <a:bodyPr/>
                    <a:lstStyle/>
                    <a:p>
                      <a:pPr algn="ctr"/>
                      <a:r>
                        <a:rPr lang="en-US" altLang="zh-TW" sz="1000" dirty="0"/>
                        <a:t>traffic</a:t>
                      </a:r>
                      <a:r>
                        <a:rPr lang="en-US" altLang="zh-TW" sz="1000" baseline="0" dirty="0"/>
                        <a:t> light</a:t>
                      </a:r>
                      <a:endParaRPr lang="zh-TW" altLang="en-US" sz="1000" dirty="0"/>
                    </a:p>
                  </a:txBody>
                  <a:tcPr>
                    <a:solidFill>
                      <a:srgbClr val="FAAA1E"/>
                    </a:solidFill>
                  </a:tcPr>
                </a:tc>
                <a:tc>
                  <a:txBody>
                    <a:bodyPr/>
                    <a:lstStyle/>
                    <a:p>
                      <a:pPr algn="ctr"/>
                      <a:r>
                        <a:rPr lang="en-US" altLang="zh-TW" sz="1000" dirty="0"/>
                        <a:t>traffic sign</a:t>
                      </a:r>
                      <a:endParaRPr lang="zh-TW" altLang="en-US" sz="1000" dirty="0"/>
                    </a:p>
                  </a:txBody>
                  <a:tcPr>
                    <a:solidFill>
                      <a:srgbClr val="DCDC00"/>
                    </a:solidFill>
                  </a:tcPr>
                </a:tc>
                <a:tc>
                  <a:txBody>
                    <a:bodyPr/>
                    <a:lstStyle/>
                    <a:p>
                      <a:pPr algn="ctr"/>
                      <a:r>
                        <a:rPr lang="en-US" altLang="zh-TW" sz="1000" dirty="0"/>
                        <a:t>vegetation</a:t>
                      </a:r>
                      <a:endParaRPr lang="zh-TW" altLang="en-US" sz="1000" dirty="0"/>
                    </a:p>
                  </a:txBody>
                  <a:tcPr>
                    <a:solidFill>
                      <a:srgbClr val="6B8E23"/>
                    </a:solidFill>
                  </a:tcPr>
                </a:tc>
                <a:tc>
                  <a:txBody>
                    <a:bodyPr/>
                    <a:lstStyle/>
                    <a:p>
                      <a:pPr algn="ctr"/>
                      <a:r>
                        <a:rPr lang="en-US" altLang="zh-TW" sz="1000" dirty="0"/>
                        <a:t>terrain</a:t>
                      </a:r>
                      <a:endParaRPr lang="zh-TW" altLang="en-US" sz="1000" dirty="0"/>
                    </a:p>
                  </a:txBody>
                  <a:tcPr>
                    <a:solidFill>
                      <a:srgbClr val="98FB98"/>
                    </a:solidFill>
                  </a:tcPr>
                </a:tc>
                <a:extLst>
                  <a:ext uri="{0D108BD9-81ED-4DB2-BD59-A6C34878D82A}">
                    <a16:rowId xmlns:a16="http://schemas.microsoft.com/office/drawing/2014/main" val="2787948956"/>
                  </a:ext>
                </a:extLst>
              </a:tr>
            </a:tbl>
          </a:graphicData>
        </a:graphic>
      </p:graphicFrame>
      <p:sp>
        <p:nvSpPr>
          <p:cNvPr id="20" name="矩形 19">
            <a:extLst>
              <a:ext uri="{FF2B5EF4-FFF2-40B4-BE49-F238E27FC236}">
                <a16:creationId xmlns:a16="http://schemas.microsoft.com/office/drawing/2014/main" id="{4A176EEF-2D09-4597-B0D8-4980E7CE631F}"/>
              </a:ext>
            </a:extLst>
          </p:cNvPr>
          <p:cNvSpPr/>
          <p:nvPr/>
        </p:nvSpPr>
        <p:spPr>
          <a:xfrm>
            <a:off x="10114451" y="5063426"/>
            <a:ext cx="679509" cy="75352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968386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圖片 44">
            <a:extLst>
              <a:ext uri="{FF2B5EF4-FFF2-40B4-BE49-F238E27FC236}">
                <a16:creationId xmlns:a16="http://schemas.microsoft.com/office/drawing/2014/main" id="{8DD1BEC0-622A-4AF6-B9BE-FF743CB0FB99}"/>
              </a:ext>
            </a:extLst>
          </p:cNvPr>
          <p:cNvPicPr/>
          <p:nvPr/>
        </p:nvPicPr>
        <p:blipFill>
          <a:blip r:embed="rId2">
            <a:extLst>
              <a:ext uri="{28A0092B-C50C-407E-A947-70E740481C1C}">
                <a14:useLocalDpi xmlns:a14="http://schemas.microsoft.com/office/drawing/2010/main" val="0"/>
              </a:ext>
            </a:extLst>
          </a:blip>
          <a:stretch>
            <a:fillRect/>
          </a:stretch>
        </p:blipFill>
        <p:spPr>
          <a:xfrm>
            <a:off x="7920368" y="4368059"/>
            <a:ext cx="2880000" cy="1440000"/>
          </a:xfrm>
          <a:prstGeom prst="rect">
            <a:avLst/>
          </a:prstGeom>
        </p:spPr>
      </p:pic>
      <p:sp>
        <p:nvSpPr>
          <p:cNvPr id="2" name="投影片編號版面配置區 1"/>
          <p:cNvSpPr>
            <a:spLocks noGrp="1"/>
          </p:cNvSpPr>
          <p:nvPr>
            <p:ph type="sldNum" sz="quarter" idx="12"/>
          </p:nvPr>
        </p:nvSpPr>
        <p:spPr/>
        <p:txBody>
          <a:bodyPr/>
          <a:lstStyle/>
          <a:p>
            <a:r>
              <a:rPr lang="en-US" dirty="0"/>
              <a:t>3</a:t>
            </a:r>
            <a:r>
              <a:rPr lang="en-US" altLang="zh-TW" dirty="0"/>
              <a:t>5</a:t>
            </a:r>
            <a:endParaRPr lang="en-US" dirty="0"/>
          </a:p>
        </p:txBody>
      </p:sp>
      <p:sp>
        <p:nvSpPr>
          <p:cNvPr id="30" name="文字方塊 29">
            <a:extLst>
              <a:ext uri="{FF2B5EF4-FFF2-40B4-BE49-F238E27FC236}">
                <a16:creationId xmlns:a16="http://schemas.microsoft.com/office/drawing/2014/main" id="{5837A4A6-AF41-42F7-A82C-B4ED7EC27597}"/>
              </a:ext>
            </a:extLst>
          </p:cNvPr>
          <p:cNvSpPr txBox="1"/>
          <p:nvPr/>
        </p:nvSpPr>
        <p:spPr>
          <a:xfrm>
            <a:off x="2273140" y="3868791"/>
            <a:ext cx="1134734" cy="369332"/>
          </a:xfrm>
          <a:prstGeom prst="rect">
            <a:avLst/>
          </a:prstGeom>
          <a:noFill/>
        </p:spPr>
        <p:txBody>
          <a:bodyPr wrap="square" rtlCol="0">
            <a:spAutoFit/>
          </a:bodyPr>
          <a:lstStyle/>
          <a:p>
            <a:r>
              <a:rPr lang="en-US" altLang="zh-TW" dirty="0"/>
              <a:t>(a) Input</a:t>
            </a:r>
          </a:p>
        </p:txBody>
      </p:sp>
      <p:sp>
        <p:nvSpPr>
          <p:cNvPr id="31" name="文字方塊 30">
            <a:extLst>
              <a:ext uri="{FF2B5EF4-FFF2-40B4-BE49-F238E27FC236}">
                <a16:creationId xmlns:a16="http://schemas.microsoft.com/office/drawing/2014/main" id="{DA0B9A63-6908-4E00-8811-BED64B0B8CD2}"/>
              </a:ext>
            </a:extLst>
          </p:cNvPr>
          <p:cNvSpPr txBox="1"/>
          <p:nvPr/>
        </p:nvSpPr>
        <p:spPr>
          <a:xfrm>
            <a:off x="5639764" y="3868876"/>
            <a:ext cx="921348" cy="369332"/>
          </a:xfrm>
          <a:prstGeom prst="rect">
            <a:avLst/>
          </a:prstGeom>
          <a:noFill/>
        </p:spPr>
        <p:txBody>
          <a:bodyPr wrap="square" rtlCol="0">
            <a:spAutoFit/>
          </a:bodyPr>
          <a:lstStyle/>
          <a:p>
            <a:r>
              <a:rPr lang="en-US" altLang="zh-TW" dirty="0"/>
              <a:t>(b) GT</a:t>
            </a:r>
          </a:p>
        </p:txBody>
      </p:sp>
      <p:sp>
        <p:nvSpPr>
          <p:cNvPr id="35" name="文字方塊 34">
            <a:extLst>
              <a:ext uri="{FF2B5EF4-FFF2-40B4-BE49-F238E27FC236}">
                <a16:creationId xmlns:a16="http://schemas.microsoft.com/office/drawing/2014/main" id="{59407965-42E9-4CEB-AD62-5CBDC088CF0B}"/>
              </a:ext>
            </a:extLst>
          </p:cNvPr>
          <p:cNvSpPr txBox="1"/>
          <p:nvPr/>
        </p:nvSpPr>
        <p:spPr>
          <a:xfrm>
            <a:off x="2136881" y="5855522"/>
            <a:ext cx="1407252" cy="369332"/>
          </a:xfrm>
          <a:prstGeom prst="rect">
            <a:avLst/>
          </a:prstGeom>
          <a:noFill/>
        </p:spPr>
        <p:txBody>
          <a:bodyPr wrap="square">
            <a:spAutoFit/>
          </a:bodyPr>
          <a:lstStyle/>
          <a:p>
            <a:r>
              <a:rPr lang="en-US" altLang="zh-TW" dirty="0"/>
              <a:t>(d) </a:t>
            </a:r>
            <a:r>
              <a:rPr lang="en-US" altLang="zh-TW" dirty="0" err="1"/>
              <a:t>ICNet</a:t>
            </a:r>
            <a:endParaRPr lang="zh-TW" altLang="en-US" dirty="0"/>
          </a:p>
        </p:txBody>
      </p:sp>
      <p:sp>
        <p:nvSpPr>
          <p:cNvPr id="36" name="文字方塊 35">
            <a:extLst>
              <a:ext uri="{FF2B5EF4-FFF2-40B4-BE49-F238E27FC236}">
                <a16:creationId xmlns:a16="http://schemas.microsoft.com/office/drawing/2014/main" id="{4D42C205-208E-4AF0-B141-0BFC4D29B163}"/>
              </a:ext>
            </a:extLst>
          </p:cNvPr>
          <p:cNvSpPr txBox="1"/>
          <p:nvPr/>
        </p:nvSpPr>
        <p:spPr>
          <a:xfrm>
            <a:off x="8593112" y="3860317"/>
            <a:ext cx="1534513" cy="369332"/>
          </a:xfrm>
          <a:prstGeom prst="rect">
            <a:avLst/>
          </a:prstGeom>
          <a:noFill/>
        </p:spPr>
        <p:txBody>
          <a:bodyPr wrap="square">
            <a:spAutoFit/>
          </a:bodyPr>
          <a:lstStyle/>
          <a:p>
            <a:r>
              <a:rPr lang="en-US" altLang="zh-TW" dirty="0"/>
              <a:t>(c) </a:t>
            </a:r>
            <a:r>
              <a:rPr lang="en-US" altLang="zh-TW" dirty="0" err="1"/>
              <a:t>DABNet</a:t>
            </a:r>
            <a:endParaRPr lang="en-US" altLang="zh-TW" dirty="0"/>
          </a:p>
        </p:txBody>
      </p:sp>
      <p:sp>
        <p:nvSpPr>
          <p:cNvPr id="37" name="文字方塊 36">
            <a:extLst>
              <a:ext uri="{FF2B5EF4-FFF2-40B4-BE49-F238E27FC236}">
                <a16:creationId xmlns:a16="http://schemas.microsoft.com/office/drawing/2014/main" id="{16361940-597F-452E-96EA-6ADFA90998F0}"/>
              </a:ext>
            </a:extLst>
          </p:cNvPr>
          <p:cNvSpPr txBox="1"/>
          <p:nvPr/>
        </p:nvSpPr>
        <p:spPr>
          <a:xfrm>
            <a:off x="5351310" y="5881293"/>
            <a:ext cx="1490983" cy="369332"/>
          </a:xfrm>
          <a:prstGeom prst="rect">
            <a:avLst/>
          </a:prstGeom>
          <a:noFill/>
        </p:spPr>
        <p:txBody>
          <a:bodyPr wrap="square">
            <a:spAutoFit/>
          </a:bodyPr>
          <a:lstStyle/>
          <a:p>
            <a:r>
              <a:rPr lang="en-US" altLang="zh-TW" dirty="0"/>
              <a:t>(e) </a:t>
            </a:r>
            <a:r>
              <a:rPr lang="en-US" altLang="zh-TW" dirty="0" err="1"/>
              <a:t>BiSeNet</a:t>
            </a:r>
            <a:endParaRPr lang="zh-TW" altLang="en-US" dirty="0"/>
          </a:p>
        </p:txBody>
      </p:sp>
      <p:sp>
        <p:nvSpPr>
          <p:cNvPr id="38" name="文字方塊 37">
            <a:extLst>
              <a:ext uri="{FF2B5EF4-FFF2-40B4-BE49-F238E27FC236}">
                <a16:creationId xmlns:a16="http://schemas.microsoft.com/office/drawing/2014/main" id="{498391DA-2AA8-4907-B7AC-0B29196CF4F4}"/>
              </a:ext>
            </a:extLst>
          </p:cNvPr>
          <p:cNvSpPr txBox="1"/>
          <p:nvPr/>
        </p:nvSpPr>
        <p:spPr>
          <a:xfrm>
            <a:off x="8755047" y="5846529"/>
            <a:ext cx="1227422" cy="369332"/>
          </a:xfrm>
          <a:prstGeom prst="rect">
            <a:avLst/>
          </a:prstGeom>
          <a:noFill/>
        </p:spPr>
        <p:txBody>
          <a:bodyPr wrap="square">
            <a:spAutoFit/>
          </a:bodyPr>
          <a:lstStyle/>
          <a:p>
            <a:r>
              <a:rPr lang="en-US" altLang="zh-TW" dirty="0"/>
              <a:t>(f) Ours</a:t>
            </a:r>
            <a:endParaRPr lang="zh-TW" altLang="en-US" dirty="0"/>
          </a:p>
        </p:txBody>
      </p:sp>
      <p:sp>
        <p:nvSpPr>
          <p:cNvPr id="39" name="文字方塊 38">
            <a:extLst>
              <a:ext uri="{FF2B5EF4-FFF2-40B4-BE49-F238E27FC236}">
                <a16:creationId xmlns:a16="http://schemas.microsoft.com/office/drawing/2014/main" id="{787511BA-6656-4F03-AF12-CD30DBEF7D8C}"/>
              </a:ext>
            </a:extLst>
          </p:cNvPr>
          <p:cNvSpPr txBox="1"/>
          <p:nvPr/>
        </p:nvSpPr>
        <p:spPr>
          <a:xfrm>
            <a:off x="1113375" y="6340103"/>
            <a:ext cx="9982514" cy="461665"/>
          </a:xfrm>
          <a:prstGeom prst="rect">
            <a:avLst/>
          </a:prstGeom>
          <a:noFill/>
        </p:spPr>
        <p:txBody>
          <a:bodyPr wrap="square">
            <a:spAutoFit/>
          </a:bodyPr>
          <a:lstStyle/>
          <a:p>
            <a:r>
              <a:rPr lang="en-US" altLang="zh-TW" sz="2400" dirty="0"/>
              <a:t>Results of our method and comparison method on Cityscapes dataset IV</a:t>
            </a:r>
            <a:endParaRPr lang="zh-TW" altLang="en-US" sz="2400" dirty="0"/>
          </a:p>
        </p:txBody>
      </p:sp>
      <p:pic>
        <p:nvPicPr>
          <p:cNvPr id="26" name="圖片 25">
            <a:extLst>
              <a:ext uri="{FF2B5EF4-FFF2-40B4-BE49-F238E27FC236}">
                <a16:creationId xmlns:a16="http://schemas.microsoft.com/office/drawing/2014/main" id="{AB25BBF1-CB2D-41B2-B368-65E92EAA7657}"/>
              </a:ext>
            </a:extLst>
          </p:cNvPr>
          <p:cNvPicPr/>
          <p:nvPr/>
        </p:nvPicPr>
        <p:blipFill>
          <a:blip r:embed="rId3">
            <a:extLst>
              <a:ext uri="{28A0092B-C50C-407E-A947-70E740481C1C}">
                <a14:useLocalDpi xmlns:a14="http://schemas.microsoft.com/office/drawing/2010/main" val="0"/>
              </a:ext>
            </a:extLst>
          </a:blip>
          <a:stretch>
            <a:fillRect/>
          </a:stretch>
        </p:blipFill>
        <p:spPr>
          <a:xfrm>
            <a:off x="1400507" y="2384600"/>
            <a:ext cx="2880000" cy="1440000"/>
          </a:xfrm>
          <a:prstGeom prst="rect">
            <a:avLst/>
          </a:prstGeom>
        </p:spPr>
      </p:pic>
      <p:pic>
        <p:nvPicPr>
          <p:cNvPr id="27" name="圖片 26">
            <a:extLst>
              <a:ext uri="{FF2B5EF4-FFF2-40B4-BE49-F238E27FC236}">
                <a16:creationId xmlns:a16="http://schemas.microsoft.com/office/drawing/2014/main" id="{7779CD82-4F1D-4C58-BD97-6783CF7BA753}"/>
              </a:ext>
            </a:extLst>
          </p:cNvPr>
          <p:cNvPicPr/>
          <p:nvPr/>
        </p:nvPicPr>
        <p:blipFill>
          <a:blip r:embed="rId4">
            <a:extLst>
              <a:ext uri="{28A0092B-C50C-407E-A947-70E740481C1C}">
                <a14:useLocalDpi xmlns:a14="http://schemas.microsoft.com/office/drawing/2010/main" val="0"/>
              </a:ext>
            </a:extLst>
          </a:blip>
          <a:stretch>
            <a:fillRect/>
          </a:stretch>
        </p:blipFill>
        <p:spPr>
          <a:xfrm>
            <a:off x="4664632" y="2395200"/>
            <a:ext cx="2880000" cy="1440000"/>
          </a:xfrm>
          <a:prstGeom prst="rect">
            <a:avLst/>
          </a:prstGeom>
        </p:spPr>
      </p:pic>
      <p:pic>
        <p:nvPicPr>
          <p:cNvPr id="28" name="圖片 27">
            <a:extLst>
              <a:ext uri="{FF2B5EF4-FFF2-40B4-BE49-F238E27FC236}">
                <a16:creationId xmlns:a16="http://schemas.microsoft.com/office/drawing/2014/main" id="{460D4826-0650-4D68-8B07-56C39665D521}"/>
              </a:ext>
            </a:extLst>
          </p:cNvPr>
          <p:cNvPicPr/>
          <p:nvPr/>
        </p:nvPicPr>
        <p:blipFill>
          <a:blip r:embed="rId5">
            <a:extLst>
              <a:ext uri="{28A0092B-C50C-407E-A947-70E740481C1C}">
                <a14:useLocalDpi xmlns:a14="http://schemas.microsoft.com/office/drawing/2010/main" val="0"/>
              </a:ext>
            </a:extLst>
          </a:blip>
          <a:stretch>
            <a:fillRect/>
          </a:stretch>
        </p:blipFill>
        <p:spPr>
          <a:xfrm>
            <a:off x="7928758" y="2390789"/>
            <a:ext cx="2880000" cy="1440000"/>
          </a:xfrm>
          <a:prstGeom prst="rect">
            <a:avLst/>
          </a:prstGeom>
        </p:spPr>
      </p:pic>
      <p:pic>
        <p:nvPicPr>
          <p:cNvPr id="43" name="圖片 42">
            <a:extLst>
              <a:ext uri="{FF2B5EF4-FFF2-40B4-BE49-F238E27FC236}">
                <a16:creationId xmlns:a16="http://schemas.microsoft.com/office/drawing/2014/main" id="{E877A429-E916-415B-9656-0C74E9EE00F2}"/>
              </a:ext>
            </a:extLst>
          </p:cNvPr>
          <p:cNvPicPr/>
          <p:nvPr/>
        </p:nvPicPr>
        <p:blipFill>
          <a:blip r:embed="rId5">
            <a:extLst>
              <a:ext uri="{28A0092B-C50C-407E-A947-70E740481C1C}">
                <a14:useLocalDpi xmlns:a14="http://schemas.microsoft.com/office/drawing/2010/main" val="0"/>
              </a:ext>
            </a:extLst>
          </a:blip>
          <a:stretch>
            <a:fillRect/>
          </a:stretch>
        </p:blipFill>
        <p:spPr>
          <a:xfrm>
            <a:off x="1400507" y="4365033"/>
            <a:ext cx="2880000" cy="1440000"/>
          </a:xfrm>
          <a:prstGeom prst="rect">
            <a:avLst/>
          </a:prstGeom>
        </p:spPr>
      </p:pic>
      <p:pic>
        <p:nvPicPr>
          <p:cNvPr id="44" name="圖片 43">
            <a:extLst>
              <a:ext uri="{FF2B5EF4-FFF2-40B4-BE49-F238E27FC236}">
                <a16:creationId xmlns:a16="http://schemas.microsoft.com/office/drawing/2014/main" id="{A066F21A-3654-46BF-A618-8B2DCFF2781B}"/>
              </a:ext>
            </a:extLst>
          </p:cNvPr>
          <p:cNvPicPr/>
          <p:nvPr/>
        </p:nvPicPr>
        <p:blipFill>
          <a:blip r:embed="rId6">
            <a:extLst>
              <a:ext uri="{28A0092B-C50C-407E-A947-70E740481C1C}">
                <a14:useLocalDpi xmlns:a14="http://schemas.microsoft.com/office/drawing/2010/main" val="0"/>
              </a:ext>
            </a:extLst>
          </a:blip>
          <a:stretch>
            <a:fillRect/>
          </a:stretch>
        </p:blipFill>
        <p:spPr>
          <a:xfrm>
            <a:off x="4624011" y="4359670"/>
            <a:ext cx="2880000" cy="1440000"/>
          </a:xfrm>
          <a:prstGeom prst="rect">
            <a:avLst/>
          </a:prstGeom>
        </p:spPr>
      </p:pic>
      <p:graphicFrame>
        <p:nvGraphicFramePr>
          <p:cNvPr id="33" name="資料庫圖表 32">
            <a:extLst>
              <a:ext uri="{FF2B5EF4-FFF2-40B4-BE49-F238E27FC236}">
                <a16:creationId xmlns:a16="http://schemas.microsoft.com/office/drawing/2014/main" id="{BC075289-6003-4B2B-990D-BD15B755F28E}"/>
              </a:ext>
            </a:extLst>
          </p:cNvPr>
          <p:cNvGraphicFramePr/>
          <p:nvPr>
            <p:extLst>
              <p:ext uri="{D42A27DB-BD31-4B8C-83A1-F6EECF244321}">
                <p14:modId xmlns:p14="http://schemas.microsoft.com/office/powerpoint/2010/main" val="2632754093"/>
              </p:ext>
            </p:extLst>
          </p:nvPr>
        </p:nvGraphicFramePr>
        <p:xfrm>
          <a:off x="585825" y="-816048"/>
          <a:ext cx="11196320" cy="33386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336322575"/>
              </p:ext>
            </p:extLst>
          </p:nvPr>
        </p:nvGraphicFramePr>
        <p:xfrm>
          <a:off x="1399198" y="1961975"/>
          <a:ext cx="9401170" cy="289984"/>
        </p:xfrm>
        <a:graphic>
          <a:graphicData uri="http://schemas.openxmlformats.org/drawingml/2006/table">
            <a:tbl>
              <a:tblPr firstRow="1" bandRow="1">
                <a:tableStyleId>{5C22544A-7EE6-4342-B048-85BDC9FD1C3A}</a:tableStyleId>
              </a:tblPr>
              <a:tblGrid>
                <a:gridCol w="940117">
                  <a:extLst>
                    <a:ext uri="{9D8B030D-6E8A-4147-A177-3AD203B41FA5}">
                      <a16:colId xmlns:a16="http://schemas.microsoft.com/office/drawing/2014/main" val="2289321382"/>
                    </a:ext>
                  </a:extLst>
                </a:gridCol>
                <a:gridCol w="940117">
                  <a:extLst>
                    <a:ext uri="{9D8B030D-6E8A-4147-A177-3AD203B41FA5}">
                      <a16:colId xmlns:a16="http://schemas.microsoft.com/office/drawing/2014/main" val="4024404047"/>
                    </a:ext>
                  </a:extLst>
                </a:gridCol>
                <a:gridCol w="940117">
                  <a:extLst>
                    <a:ext uri="{9D8B030D-6E8A-4147-A177-3AD203B41FA5}">
                      <a16:colId xmlns:a16="http://schemas.microsoft.com/office/drawing/2014/main" val="3525624227"/>
                    </a:ext>
                  </a:extLst>
                </a:gridCol>
                <a:gridCol w="940117">
                  <a:extLst>
                    <a:ext uri="{9D8B030D-6E8A-4147-A177-3AD203B41FA5}">
                      <a16:colId xmlns:a16="http://schemas.microsoft.com/office/drawing/2014/main" val="3517612496"/>
                    </a:ext>
                  </a:extLst>
                </a:gridCol>
                <a:gridCol w="940117">
                  <a:extLst>
                    <a:ext uri="{9D8B030D-6E8A-4147-A177-3AD203B41FA5}">
                      <a16:colId xmlns:a16="http://schemas.microsoft.com/office/drawing/2014/main" val="3238252854"/>
                    </a:ext>
                  </a:extLst>
                </a:gridCol>
                <a:gridCol w="940117">
                  <a:extLst>
                    <a:ext uri="{9D8B030D-6E8A-4147-A177-3AD203B41FA5}">
                      <a16:colId xmlns:a16="http://schemas.microsoft.com/office/drawing/2014/main" val="2598972093"/>
                    </a:ext>
                  </a:extLst>
                </a:gridCol>
                <a:gridCol w="940117">
                  <a:extLst>
                    <a:ext uri="{9D8B030D-6E8A-4147-A177-3AD203B41FA5}">
                      <a16:colId xmlns:a16="http://schemas.microsoft.com/office/drawing/2014/main" val="3772210478"/>
                    </a:ext>
                  </a:extLst>
                </a:gridCol>
                <a:gridCol w="940117">
                  <a:extLst>
                    <a:ext uri="{9D8B030D-6E8A-4147-A177-3AD203B41FA5}">
                      <a16:colId xmlns:a16="http://schemas.microsoft.com/office/drawing/2014/main" val="1279002414"/>
                    </a:ext>
                  </a:extLst>
                </a:gridCol>
                <a:gridCol w="940117">
                  <a:extLst>
                    <a:ext uri="{9D8B030D-6E8A-4147-A177-3AD203B41FA5}">
                      <a16:colId xmlns:a16="http://schemas.microsoft.com/office/drawing/2014/main" val="3630050651"/>
                    </a:ext>
                  </a:extLst>
                </a:gridCol>
                <a:gridCol w="940117">
                  <a:extLst>
                    <a:ext uri="{9D8B030D-6E8A-4147-A177-3AD203B41FA5}">
                      <a16:colId xmlns:a16="http://schemas.microsoft.com/office/drawing/2014/main" val="3985608594"/>
                    </a:ext>
                  </a:extLst>
                </a:gridCol>
              </a:tblGrid>
              <a:tr h="289984">
                <a:tc>
                  <a:txBody>
                    <a:bodyPr/>
                    <a:lstStyle/>
                    <a:p>
                      <a:pPr algn="ctr"/>
                      <a:r>
                        <a:rPr lang="en-US" altLang="zh-TW" sz="1000" dirty="0"/>
                        <a:t>sky</a:t>
                      </a:r>
                      <a:endParaRPr lang="zh-TW" altLang="en-US" sz="1000" dirty="0"/>
                    </a:p>
                  </a:txBody>
                  <a:tcPr>
                    <a:solidFill>
                      <a:srgbClr val="4682B4"/>
                    </a:solidFill>
                  </a:tcPr>
                </a:tc>
                <a:tc>
                  <a:txBody>
                    <a:bodyPr/>
                    <a:lstStyle/>
                    <a:p>
                      <a:pPr algn="ctr"/>
                      <a:r>
                        <a:rPr lang="en-US" altLang="zh-TW" sz="1000" dirty="0"/>
                        <a:t>person</a:t>
                      </a:r>
                      <a:endParaRPr lang="zh-TW" altLang="en-US" sz="1000" dirty="0"/>
                    </a:p>
                  </a:txBody>
                  <a:tcPr>
                    <a:solidFill>
                      <a:srgbClr val="DC143C"/>
                    </a:solidFill>
                  </a:tcPr>
                </a:tc>
                <a:tc>
                  <a:txBody>
                    <a:bodyPr/>
                    <a:lstStyle/>
                    <a:p>
                      <a:pPr algn="ctr"/>
                      <a:r>
                        <a:rPr lang="en-US" altLang="zh-TW" sz="1000" dirty="0"/>
                        <a:t>rider</a:t>
                      </a:r>
                      <a:endParaRPr lang="zh-TW" altLang="en-US" sz="1000" dirty="0"/>
                    </a:p>
                  </a:txBody>
                  <a:tcPr>
                    <a:solidFill>
                      <a:srgbClr val="FF0000"/>
                    </a:solidFill>
                  </a:tcPr>
                </a:tc>
                <a:tc>
                  <a:txBody>
                    <a:bodyPr/>
                    <a:lstStyle/>
                    <a:p>
                      <a:pPr algn="ctr"/>
                      <a:r>
                        <a:rPr lang="en-US" altLang="zh-TW" sz="1000" dirty="0"/>
                        <a:t>car</a:t>
                      </a:r>
                      <a:endParaRPr lang="zh-TW" altLang="en-US" sz="1000" dirty="0"/>
                    </a:p>
                  </a:txBody>
                  <a:tcPr>
                    <a:solidFill>
                      <a:srgbClr val="00008E"/>
                    </a:solidFill>
                  </a:tcPr>
                </a:tc>
                <a:tc>
                  <a:txBody>
                    <a:bodyPr/>
                    <a:lstStyle/>
                    <a:p>
                      <a:pPr algn="ctr"/>
                      <a:r>
                        <a:rPr lang="en-US" altLang="zh-TW" sz="1000" dirty="0"/>
                        <a:t>truck</a:t>
                      </a:r>
                      <a:endParaRPr lang="zh-TW" altLang="en-US" sz="1000" dirty="0"/>
                    </a:p>
                  </a:txBody>
                  <a:tcPr>
                    <a:solidFill>
                      <a:srgbClr val="000046"/>
                    </a:solidFill>
                  </a:tcPr>
                </a:tc>
                <a:tc>
                  <a:txBody>
                    <a:bodyPr/>
                    <a:lstStyle/>
                    <a:p>
                      <a:pPr algn="ctr"/>
                      <a:r>
                        <a:rPr lang="en-US" altLang="zh-TW" sz="1000" dirty="0"/>
                        <a:t>bus</a:t>
                      </a:r>
                      <a:endParaRPr lang="zh-TW" altLang="en-US" sz="1000" dirty="0"/>
                    </a:p>
                  </a:txBody>
                  <a:tcPr>
                    <a:solidFill>
                      <a:srgbClr val="003C64"/>
                    </a:solidFill>
                  </a:tcPr>
                </a:tc>
                <a:tc>
                  <a:txBody>
                    <a:bodyPr/>
                    <a:lstStyle/>
                    <a:p>
                      <a:pPr algn="ctr"/>
                      <a:r>
                        <a:rPr lang="en-US" altLang="zh-TW" sz="1000" dirty="0"/>
                        <a:t>train</a:t>
                      </a:r>
                      <a:endParaRPr lang="zh-TW" altLang="en-US" sz="1000" dirty="0"/>
                    </a:p>
                  </a:txBody>
                  <a:tcPr>
                    <a:solidFill>
                      <a:srgbClr val="005064"/>
                    </a:solidFill>
                  </a:tcPr>
                </a:tc>
                <a:tc>
                  <a:txBody>
                    <a:bodyPr/>
                    <a:lstStyle/>
                    <a:p>
                      <a:pPr algn="ctr"/>
                      <a:r>
                        <a:rPr lang="en-US" altLang="zh-TW" sz="1000" dirty="0"/>
                        <a:t>motorcycle</a:t>
                      </a:r>
                      <a:endParaRPr lang="zh-TW" altLang="en-US" sz="1000" dirty="0"/>
                    </a:p>
                  </a:txBody>
                  <a:tcPr>
                    <a:solidFill>
                      <a:srgbClr val="0000E6"/>
                    </a:solidFill>
                  </a:tcPr>
                </a:tc>
                <a:tc>
                  <a:txBody>
                    <a:bodyPr/>
                    <a:lstStyle/>
                    <a:p>
                      <a:pPr algn="ctr"/>
                      <a:r>
                        <a:rPr lang="en-US" altLang="zh-TW" sz="1000" dirty="0"/>
                        <a:t>bicycle</a:t>
                      </a:r>
                      <a:endParaRPr lang="zh-TW" altLang="en-US" sz="1000" dirty="0"/>
                    </a:p>
                  </a:txBody>
                  <a:tcPr>
                    <a:solidFill>
                      <a:srgbClr val="770B20"/>
                    </a:solidFill>
                  </a:tcPr>
                </a:tc>
                <a:tc>
                  <a:txBody>
                    <a:bodyPr/>
                    <a:lstStyle/>
                    <a:p>
                      <a:pPr algn="ctr"/>
                      <a:r>
                        <a:rPr lang="en-US" altLang="zh-TW" sz="1000" dirty="0"/>
                        <a:t>others</a:t>
                      </a:r>
                      <a:endParaRPr lang="zh-TW" altLang="en-US" sz="1000" dirty="0"/>
                    </a:p>
                  </a:txBody>
                  <a:tcPr>
                    <a:solidFill>
                      <a:schemeClr val="tx1"/>
                    </a:solidFill>
                  </a:tcPr>
                </a:tc>
                <a:extLst>
                  <a:ext uri="{0D108BD9-81ED-4DB2-BD59-A6C34878D82A}">
                    <a16:rowId xmlns:a16="http://schemas.microsoft.com/office/drawing/2014/main" val="2477344593"/>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1970867708"/>
              </p:ext>
            </p:extLst>
          </p:nvPr>
        </p:nvGraphicFramePr>
        <p:xfrm>
          <a:off x="1399198" y="1629091"/>
          <a:ext cx="9401170" cy="289984"/>
        </p:xfrm>
        <a:graphic>
          <a:graphicData uri="http://schemas.openxmlformats.org/drawingml/2006/table">
            <a:tbl>
              <a:tblPr firstRow="1" bandRow="1">
                <a:tableStyleId>{5C22544A-7EE6-4342-B048-85BDC9FD1C3A}</a:tableStyleId>
              </a:tblPr>
              <a:tblGrid>
                <a:gridCol w="940117">
                  <a:extLst>
                    <a:ext uri="{9D8B030D-6E8A-4147-A177-3AD203B41FA5}">
                      <a16:colId xmlns:a16="http://schemas.microsoft.com/office/drawing/2014/main" val="2567048142"/>
                    </a:ext>
                  </a:extLst>
                </a:gridCol>
                <a:gridCol w="940117">
                  <a:extLst>
                    <a:ext uri="{9D8B030D-6E8A-4147-A177-3AD203B41FA5}">
                      <a16:colId xmlns:a16="http://schemas.microsoft.com/office/drawing/2014/main" val="683857301"/>
                    </a:ext>
                  </a:extLst>
                </a:gridCol>
                <a:gridCol w="940117">
                  <a:extLst>
                    <a:ext uri="{9D8B030D-6E8A-4147-A177-3AD203B41FA5}">
                      <a16:colId xmlns:a16="http://schemas.microsoft.com/office/drawing/2014/main" val="2064913708"/>
                    </a:ext>
                  </a:extLst>
                </a:gridCol>
                <a:gridCol w="940117">
                  <a:extLst>
                    <a:ext uri="{9D8B030D-6E8A-4147-A177-3AD203B41FA5}">
                      <a16:colId xmlns:a16="http://schemas.microsoft.com/office/drawing/2014/main" val="2937606670"/>
                    </a:ext>
                  </a:extLst>
                </a:gridCol>
                <a:gridCol w="940117">
                  <a:extLst>
                    <a:ext uri="{9D8B030D-6E8A-4147-A177-3AD203B41FA5}">
                      <a16:colId xmlns:a16="http://schemas.microsoft.com/office/drawing/2014/main" val="1546531468"/>
                    </a:ext>
                  </a:extLst>
                </a:gridCol>
                <a:gridCol w="940117">
                  <a:extLst>
                    <a:ext uri="{9D8B030D-6E8A-4147-A177-3AD203B41FA5}">
                      <a16:colId xmlns:a16="http://schemas.microsoft.com/office/drawing/2014/main" val="452620327"/>
                    </a:ext>
                  </a:extLst>
                </a:gridCol>
                <a:gridCol w="940117">
                  <a:extLst>
                    <a:ext uri="{9D8B030D-6E8A-4147-A177-3AD203B41FA5}">
                      <a16:colId xmlns:a16="http://schemas.microsoft.com/office/drawing/2014/main" val="389828929"/>
                    </a:ext>
                  </a:extLst>
                </a:gridCol>
                <a:gridCol w="940117">
                  <a:extLst>
                    <a:ext uri="{9D8B030D-6E8A-4147-A177-3AD203B41FA5}">
                      <a16:colId xmlns:a16="http://schemas.microsoft.com/office/drawing/2014/main" val="2404103759"/>
                    </a:ext>
                  </a:extLst>
                </a:gridCol>
                <a:gridCol w="940117">
                  <a:extLst>
                    <a:ext uri="{9D8B030D-6E8A-4147-A177-3AD203B41FA5}">
                      <a16:colId xmlns:a16="http://schemas.microsoft.com/office/drawing/2014/main" val="3993073286"/>
                    </a:ext>
                  </a:extLst>
                </a:gridCol>
                <a:gridCol w="940117">
                  <a:extLst>
                    <a:ext uri="{9D8B030D-6E8A-4147-A177-3AD203B41FA5}">
                      <a16:colId xmlns:a16="http://schemas.microsoft.com/office/drawing/2014/main" val="1280398690"/>
                    </a:ext>
                  </a:extLst>
                </a:gridCol>
              </a:tblGrid>
              <a:tr h="289984">
                <a:tc>
                  <a:txBody>
                    <a:bodyPr/>
                    <a:lstStyle/>
                    <a:p>
                      <a:pPr algn="ctr"/>
                      <a:r>
                        <a:rPr lang="en-US" altLang="zh-TW" sz="1000" dirty="0"/>
                        <a:t>road</a:t>
                      </a:r>
                      <a:endParaRPr lang="zh-TW" altLang="en-US" sz="1000" dirty="0"/>
                    </a:p>
                  </a:txBody>
                  <a:tcPr>
                    <a:solidFill>
                      <a:srgbClr val="804080"/>
                    </a:solidFill>
                  </a:tcPr>
                </a:tc>
                <a:tc>
                  <a:txBody>
                    <a:bodyPr/>
                    <a:lstStyle/>
                    <a:p>
                      <a:pPr algn="ctr"/>
                      <a:r>
                        <a:rPr lang="en-US" altLang="zh-TW" sz="1000" dirty="0"/>
                        <a:t>sidewalk</a:t>
                      </a:r>
                      <a:endParaRPr lang="zh-TW" altLang="en-US" sz="1000" dirty="0"/>
                    </a:p>
                  </a:txBody>
                  <a:tcPr>
                    <a:solidFill>
                      <a:srgbClr val="F423E8"/>
                    </a:solidFill>
                  </a:tcPr>
                </a:tc>
                <a:tc>
                  <a:txBody>
                    <a:bodyPr/>
                    <a:lstStyle/>
                    <a:p>
                      <a:pPr algn="ctr"/>
                      <a:r>
                        <a:rPr lang="en-US" altLang="zh-TW" sz="1000" dirty="0"/>
                        <a:t>building</a:t>
                      </a:r>
                      <a:endParaRPr lang="zh-TW" altLang="en-US" sz="1000" dirty="0"/>
                    </a:p>
                  </a:txBody>
                  <a:tcPr>
                    <a:solidFill>
                      <a:srgbClr val="464646"/>
                    </a:solidFill>
                  </a:tcPr>
                </a:tc>
                <a:tc>
                  <a:txBody>
                    <a:bodyPr/>
                    <a:lstStyle/>
                    <a:p>
                      <a:pPr algn="ctr"/>
                      <a:r>
                        <a:rPr lang="en-US" altLang="zh-TW" sz="1000" dirty="0"/>
                        <a:t>wall</a:t>
                      </a:r>
                      <a:endParaRPr lang="zh-TW" altLang="en-US" sz="1000" dirty="0"/>
                    </a:p>
                  </a:txBody>
                  <a:tcPr>
                    <a:solidFill>
                      <a:srgbClr val="66669C"/>
                    </a:solidFill>
                  </a:tcPr>
                </a:tc>
                <a:tc>
                  <a:txBody>
                    <a:bodyPr/>
                    <a:lstStyle/>
                    <a:p>
                      <a:pPr algn="ctr"/>
                      <a:r>
                        <a:rPr lang="en-US" altLang="zh-TW" sz="1000" dirty="0"/>
                        <a:t>fence</a:t>
                      </a:r>
                      <a:endParaRPr lang="zh-TW" altLang="en-US" sz="1000" dirty="0"/>
                    </a:p>
                  </a:txBody>
                  <a:tcPr>
                    <a:solidFill>
                      <a:srgbClr val="BE9999"/>
                    </a:solidFill>
                  </a:tcPr>
                </a:tc>
                <a:tc>
                  <a:txBody>
                    <a:bodyPr/>
                    <a:lstStyle/>
                    <a:p>
                      <a:pPr algn="ctr"/>
                      <a:r>
                        <a:rPr lang="en-US" altLang="zh-TW" sz="1000" dirty="0"/>
                        <a:t>pole</a:t>
                      </a:r>
                      <a:endParaRPr lang="zh-TW" altLang="en-US" sz="1000" dirty="0"/>
                    </a:p>
                  </a:txBody>
                  <a:tcPr>
                    <a:solidFill>
                      <a:srgbClr val="999999"/>
                    </a:solidFill>
                  </a:tcPr>
                </a:tc>
                <a:tc>
                  <a:txBody>
                    <a:bodyPr/>
                    <a:lstStyle/>
                    <a:p>
                      <a:pPr algn="ctr"/>
                      <a:r>
                        <a:rPr lang="en-US" altLang="zh-TW" sz="1000" dirty="0"/>
                        <a:t>traffic</a:t>
                      </a:r>
                      <a:r>
                        <a:rPr lang="en-US" altLang="zh-TW" sz="1000" baseline="0" dirty="0"/>
                        <a:t> light</a:t>
                      </a:r>
                      <a:endParaRPr lang="zh-TW" altLang="en-US" sz="1000" dirty="0"/>
                    </a:p>
                  </a:txBody>
                  <a:tcPr>
                    <a:solidFill>
                      <a:srgbClr val="FAAA1E"/>
                    </a:solidFill>
                  </a:tcPr>
                </a:tc>
                <a:tc>
                  <a:txBody>
                    <a:bodyPr/>
                    <a:lstStyle/>
                    <a:p>
                      <a:pPr algn="ctr"/>
                      <a:r>
                        <a:rPr lang="en-US" altLang="zh-TW" sz="1000" dirty="0"/>
                        <a:t>traffic sign</a:t>
                      </a:r>
                      <a:endParaRPr lang="zh-TW" altLang="en-US" sz="1000" dirty="0"/>
                    </a:p>
                  </a:txBody>
                  <a:tcPr>
                    <a:solidFill>
                      <a:srgbClr val="DCDC00"/>
                    </a:solidFill>
                  </a:tcPr>
                </a:tc>
                <a:tc>
                  <a:txBody>
                    <a:bodyPr/>
                    <a:lstStyle/>
                    <a:p>
                      <a:pPr algn="ctr"/>
                      <a:r>
                        <a:rPr lang="en-US" altLang="zh-TW" sz="1000" dirty="0"/>
                        <a:t>vegetation</a:t>
                      </a:r>
                      <a:endParaRPr lang="zh-TW" altLang="en-US" sz="1000" dirty="0"/>
                    </a:p>
                  </a:txBody>
                  <a:tcPr>
                    <a:solidFill>
                      <a:srgbClr val="6B8E23"/>
                    </a:solidFill>
                  </a:tcPr>
                </a:tc>
                <a:tc>
                  <a:txBody>
                    <a:bodyPr/>
                    <a:lstStyle/>
                    <a:p>
                      <a:pPr algn="ctr"/>
                      <a:r>
                        <a:rPr lang="en-US" altLang="zh-TW" sz="1000" dirty="0"/>
                        <a:t>terrain</a:t>
                      </a:r>
                      <a:endParaRPr lang="zh-TW" altLang="en-US" sz="1000" dirty="0"/>
                    </a:p>
                  </a:txBody>
                  <a:tcPr>
                    <a:solidFill>
                      <a:srgbClr val="98FB98"/>
                    </a:solidFill>
                  </a:tcPr>
                </a:tc>
                <a:extLst>
                  <a:ext uri="{0D108BD9-81ED-4DB2-BD59-A6C34878D82A}">
                    <a16:rowId xmlns:a16="http://schemas.microsoft.com/office/drawing/2014/main" val="2787948956"/>
                  </a:ext>
                </a:extLst>
              </a:tr>
            </a:tbl>
          </a:graphicData>
        </a:graphic>
      </p:graphicFrame>
      <p:sp>
        <p:nvSpPr>
          <p:cNvPr id="20" name="矩形 19">
            <a:extLst>
              <a:ext uri="{FF2B5EF4-FFF2-40B4-BE49-F238E27FC236}">
                <a16:creationId xmlns:a16="http://schemas.microsoft.com/office/drawing/2014/main" id="{4A176EEF-2D09-4597-B0D8-4980E7CE631F}"/>
              </a:ext>
            </a:extLst>
          </p:cNvPr>
          <p:cNvSpPr/>
          <p:nvPr/>
        </p:nvSpPr>
        <p:spPr>
          <a:xfrm>
            <a:off x="9558866" y="4970349"/>
            <a:ext cx="1215393" cy="64050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881601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500888" y="-890005"/>
            <a:ext cx="11196320" cy="3338629"/>
            <a:chOff x="504168" y="-326125"/>
            <a:chExt cx="11196320" cy="3338629"/>
          </a:xfrm>
        </p:grpSpPr>
        <p:graphicFrame>
          <p:nvGraphicFramePr>
            <p:cNvPr id="6" name="資料庫圖表 5"/>
            <p:cNvGraphicFramePr/>
            <p:nvPr/>
          </p:nvGraphicFramePr>
          <p:xfrm>
            <a:off x="504168" y="-326125"/>
            <a:ext cx="11196320" cy="3338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群組 6"/>
            <p:cNvGrpSpPr/>
            <p:nvPr/>
          </p:nvGrpSpPr>
          <p:grpSpPr>
            <a:xfrm>
              <a:off x="3975767" y="1848016"/>
              <a:ext cx="4258262" cy="714489"/>
              <a:chOff x="4939074" y="1791855"/>
              <a:chExt cx="4258262" cy="714489"/>
            </a:xfrm>
          </p:grpSpPr>
          <p:sp>
            <p:nvSpPr>
              <p:cNvPr id="9" name="流程圖: 結束點 8"/>
              <p:cNvSpPr/>
              <p:nvPr/>
            </p:nvSpPr>
            <p:spPr>
              <a:xfrm>
                <a:off x="4939074" y="1791855"/>
                <a:ext cx="4258262" cy="714489"/>
              </a:xfrm>
              <a:prstGeom prst="flowChartTerminator">
                <a:avLst/>
              </a:prstGeom>
              <a:solidFill>
                <a:srgbClr val="92D050"/>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10" name="流程圖: 結束點 4"/>
              <p:cNvSpPr txBox="1"/>
              <p:nvPr/>
            </p:nvSpPr>
            <p:spPr>
              <a:xfrm>
                <a:off x="5137194" y="1955421"/>
                <a:ext cx="3856882" cy="3441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altLang="zh-TW" sz="2400" b="1" dirty="0">
                    <a:solidFill>
                      <a:schemeClr val="tx1"/>
                    </a:solidFill>
                  </a:rPr>
                  <a:t>Speed and Accuracy Evaluation </a:t>
                </a:r>
                <a:endParaRPr lang="zh-TW" altLang="en-US" sz="2400" b="1" kern="1200" dirty="0">
                  <a:solidFill>
                    <a:schemeClr val="tx1"/>
                  </a:solidFill>
                </a:endParaRPr>
              </a:p>
            </p:txBody>
          </p:sp>
        </p:grpSp>
        <p:cxnSp>
          <p:nvCxnSpPr>
            <p:cNvPr id="8" name="肘形接點 7"/>
            <p:cNvCxnSpPr/>
            <p:nvPr/>
          </p:nvCxnSpPr>
          <p:spPr>
            <a:xfrm flipH="1">
              <a:off x="8234029" y="1940319"/>
              <a:ext cx="396240" cy="213360"/>
            </a:xfrm>
            <a:prstGeom prst="bentConnector3">
              <a:avLst>
                <a:gd name="adj1" fmla="val 3846"/>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r>
              <a:rPr lang="en-US" dirty="0"/>
              <a:t>3</a:t>
            </a:r>
            <a:r>
              <a:rPr lang="en-US" altLang="zh-TW" dirty="0"/>
              <a:t>6</a:t>
            </a:r>
            <a:endParaRPr lang="en-US" dirty="0"/>
          </a:p>
        </p:txBody>
      </p:sp>
      <p:sp>
        <p:nvSpPr>
          <p:cNvPr id="12" name="文字方塊 11">
            <a:extLst>
              <a:ext uri="{FF2B5EF4-FFF2-40B4-BE49-F238E27FC236}">
                <a16:creationId xmlns:a16="http://schemas.microsoft.com/office/drawing/2014/main" id="{A0D640A8-DA7C-4545-9441-A16FC6E5E285}"/>
              </a:ext>
            </a:extLst>
          </p:cNvPr>
          <p:cNvSpPr txBox="1"/>
          <p:nvPr/>
        </p:nvSpPr>
        <p:spPr>
          <a:xfrm>
            <a:off x="2271668" y="2239573"/>
            <a:ext cx="7648663" cy="461665"/>
          </a:xfrm>
          <a:prstGeom prst="rect">
            <a:avLst/>
          </a:prstGeom>
          <a:noFill/>
        </p:spPr>
        <p:txBody>
          <a:bodyPr wrap="square">
            <a:spAutoFit/>
          </a:bodyPr>
          <a:lstStyle/>
          <a:p>
            <a:r>
              <a:rPr lang="en-US" altLang="zh-TW" sz="2400" dirty="0"/>
              <a:t>Speed and accuracy evaluation on </a:t>
            </a:r>
            <a:r>
              <a:rPr lang="en-US" altLang="zh-TW" sz="2400" dirty="0" err="1"/>
              <a:t>CamVid</a:t>
            </a:r>
            <a:r>
              <a:rPr lang="en-US" altLang="zh-TW" sz="2400" dirty="0"/>
              <a:t> testing set</a:t>
            </a:r>
            <a:endParaRPr lang="zh-TW" altLang="en-US" sz="2400" dirty="0"/>
          </a:p>
        </p:txBody>
      </p:sp>
      <p:pic>
        <p:nvPicPr>
          <p:cNvPr id="4" name="圖片 3"/>
          <p:cNvPicPr>
            <a:picLocks noChangeAspect="1"/>
          </p:cNvPicPr>
          <p:nvPr/>
        </p:nvPicPr>
        <p:blipFill>
          <a:blip r:embed="rId7"/>
          <a:stretch>
            <a:fillRect/>
          </a:stretch>
        </p:blipFill>
        <p:spPr>
          <a:xfrm>
            <a:off x="2606190" y="2953854"/>
            <a:ext cx="6808199" cy="3428140"/>
          </a:xfrm>
          <a:prstGeom prst="rect">
            <a:avLst/>
          </a:prstGeom>
        </p:spPr>
      </p:pic>
    </p:spTree>
    <p:extLst>
      <p:ext uri="{BB962C8B-B14F-4D97-AF65-F5344CB8AC3E}">
        <p14:creationId xmlns:p14="http://schemas.microsoft.com/office/powerpoint/2010/main" val="2705877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r>
              <a:rPr lang="en-US" dirty="0"/>
              <a:t>3</a:t>
            </a:r>
            <a:r>
              <a:rPr lang="en-US" altLang="zh-TW" dirty="0"/>
              <a:t>7</a:t>
            </a:r>
            <a:endParaRPr lang="en-US" dirty="0"/>
          </a:p>
        </p:txBody>
      </p:sp>
      <p:pic>
        <p:nvPicPr>
          <p:cNvPr id="19" name="圖片 18">
            <a:extLst>
              <a:ext uri="{FF2B5EF4-FFF2-40B4-BE49-F238E27FC236}">
                <a16:creationId xmlns:a16="http://schemas.microsoft.com/office/drawing/2014/main" id="{F1A19742-3235-4C10-B52F-960591BBD012}"/>
              </a:ext>
            </a:extLst>
          </p:cNvPr>
          <p:cNvPicPr/>
          <p:nvPr/>
        </p:nvPicPr>
        <p:blipFill>
          <a:blip r:embed="rId2">
            <a:extLst>
              <a:ext uri="{28A0092B-C50C-407E-A947-70E740481C1C}">
                <a14:useLocalDpi xmlns:a14="http://schemas.microsoft.com/office/drawing/2010/main" val="0"/>
              </a:ext>
            </a:extLst>
          </a:blip>
          <a:stretch>
            <a:fillRect/>
          </a:stretch>
        </p:blipFill>
        <p:spPr>
          <a:xfrm>
            <a:off x="463862" y="2631142"/>
            <a:ext cx="2399665" cy="1799590"/>
          </a:xfrm>
          <a:prstGeom prst="rect">
            <a:avLst/>
          </a:prstGeom>
        </p:spPr>
      </p:pic>
      <p:pic>
        <p:nvPicPr>
          <p:cNvPr id="20" name="圖片 19">
            <a:extLst>
              <a:ext uri="{FF2B5EF4-FFF2-40B4-BE49-F238E27FC236}">
                <a16:creationId xmlns:a16="http://schemas.microsoft.com/office/drawing/2014/main" id="{B7F15978-868A-45A8-8411-4DB75D20FDA1}"/>
              </a:ext>
            </a:extLst>
          </p:cNvPr>
          <p:cNvPicPr/>
          <p:nvPr/>
        </p:nvPicPr>
        <p:blipFill>
          <a:blip r:embed="rId3">
            <a:extLst>
              <a:ext uri="{28A0092B-C50C-407E-A947-70E740481C1C}">
                <a14:useLocalDpi xmlns:a14="http://schemas.microsoft.com/office/drawing/2010/main" val="0"/>
              </a:ext>
            </a:extLst>
          </a:blip>
          <a:stretch>
            <a:fillRect/>
          </a:stretch>
        </p:blipFill>
        <p:spPr>
          <a:xfrm>
            <a:off x="3473310" y="2615527"/>
            <a:ext cx="2399665" cy="1799590"/>
          </a:xfrm>
          <a:prstGeom prst="rect">
            <a:avLst/>
          </a:prstGeom>
        </p:spPr>
      </p:pic>
      <p:pic>
        <p:nvPicPr>
          <p:cNvPr id="21" name="圖片 20">
            <a:extLst>
              <a:ext uri="{FF2B5EF4-FFF2-40B4-BE49-F238E27FC236}">
                <a16:creationId xmlns:a16="http://schemas.microsoft.com/office/drawing/2014/main" id="{67B566D8-440A-4FE7-810F-09C49D0E1939}"/>
              </a:ext>
            </a:extLst>
          </p:cNvPr>
          <p:cNvPicPr/>
          <p:nvPr/>
        </p:nvPicPr>
        <p:blipFill>
          <a:blip r:embed="rId4">
            <a:extLst>
              <a:ext uri="{28A0092B-C50C-407E-A947-70E740481C1C}">
                <a14:useLocalDpi xmlns:a14="http://schemas.microsoft.com/office/drawing/2010/main" val="0"/>
              </a:ext>
            </a:extLst>
          </a:blip>
          <a:stretch>
            <a:fillRect/>
          </a:stretch>
        </p:blipFill>
        <p:spPr>
          <a:xfrm>
            <a:off x="6503504" y="2615527"/>
            <a:ext cx="2399665" cy="1799590"/>
          </a:xfrm>
          <a:prstGeom prst="rect">
            <a:avLst/>
          </a:prstGeom>
        </p:spPr>
      </p:pic>
      <p:pic>
        <p:nvPicPr>
          <p:cNvPr id="26" name="圖片 25">
            <a:extLst>
              <a:ext uri="{FF2B5EF4-FFF2-40B4-BE49-F238E27FC236}">
                <a16:creationId xmlns:a16="http://schemas.microsoft.com/office/drawing/2014/main" id="{F7A8860D-E455-46CA-92F4-A762900BE5EF}"/>
              </a:ext>
            </a:extLst>
          </p:cNvPr>
          <p:cNvPicPr/>
          <p:nvPr/>
        </p:nvPicPr>
        <p:blipFill>
          <a:blip r:embed="rId5">
            <a:extLst>
              <a:ext uri="{28A0092B-C50C-407E-A947-70E740481C1C}">
                <a14:useLocalDpi xmlns:a14="http://schemas.microsoft.com/office/drawing/2010/main" val="0"/>
              </a:ext>
            </a:extLst>
          </a:blip>
          <a:stretch>
            <a:fillRect/>
          </a:stretch>
        </p:blipFill>
        <p:spPr>
          <a:xfrm>
            <a:off x="9512952" y="2617695"/>
            <a:ext cx="2399665" cy="1799590"/>
          </a:xfrm>
          <a:prstGeom prst="rect">
            <a:avLst/>
          </a:prstGeom>
        </p:spPr>
      </p:pic>
      <p:sp>
        <p:nvSpPr>
          <p:cNvPr id="27" name="文字方塊 26">
            <a:extLst>
              <a:ext uri="{FF2B5EF4-FFF2-40B4-BE49-F238E27FC236}">
                <a16:creationId xmlns:a16="http://schemas.microsoft.com/office/drawing/2014/main" id="{FF181DB7-12A5-4842-B961-1FB1D445A28F}"/>
              </a:ext>
            </a:extLst>
          </p:cNvPr>
          <p:cNvSpPr txBox="1"/>
          <p:nvPr/>
        </p:nvSpPr>
        <p:spPr>
          <a:xfrm>
            <a:off x="986529" y="4631870"/>
            <a:ext cx="1134734" cy="369332"/>
          </a:xfrm>
          <a:prstGeom prst="rect">
            <a:avLst/>
          </a:prstGeom>
          <a:noFill/>
        </p:spPr>
        <p:txBody>
          <a:bodyPr wrap="square" rtlCol="0">
            <a:spAutoFit/>
          </a:bodyPr>
          <a:lstStyle/>
          <a:p>
            <a:r>
              <a:rPr lang="en-US" altLang="zh-TW" dirty="0"/>
              <a:t>(a) Input</a:t>
            </a:r>
          </a:p>
        </p:txBody>
      </p:sp>
      <p:sp>
        <p:nvSpPr>
          <p:cNvPr id="28" name="文字方塊 27">
            <a:extLst>
              <a:ext uri="{FF2B5EF4-FFF2-40B4-BE49-F238E27FC236}">
                <a16:creationId xmlns:a16="http://schemas.microsoft.com/office/drawing/2014/main" id="{4B7A9E38-9BAE-42EC-9E9E-81C743E447FE}"/>
              </a:ext>
            </a:extLst>
          </p:cNvPr>
          <p:cNvSpPr txBox="1"/>
          <p:nvPr/>
        </p:nvSpPr>
        <p:spPr>
          <a:xfrm>
            <a:off x="4233214" y="4632446"/>
            <a:ext cx="921348" cy="369332"/>
          </a:xfrm>
          <a:prstGeom prst="rect">
            <a:avLst/>
          </a:prstGeom>
          <a:noFill/>
        </p:spPr>
        <p:txBody>
          <a:bodyPr wrap="square" rtlCol="0">
            <a:spAutoFit/>
          </a:bodyPr>
          <a:lstStyle/>
          <a:p>
            <a:r>
              <a:rPr lang="en-US" altLang="zh-TW" dirty="0"/>
              <a:t>(b) GT</a:t>
            </a:r>
          </a:p>
        </p:txBody>
      </p:sp>
      <p:sp>
        <p:nvSpPr>
          <p:cNvPr id="29" name="文字方塊 28">
            <a:extLst>
              <a:ext uri="{FF2B5EF4-FFF2-40B4-BE49-F238E27FC236}">
                <a16:creationId xmlns:a16="http://schemas.microsoft.com/office/drawing/2014/main" id="{987D8FEF-8604-48B4-86C1-008F882A5812}"/>
              </a:ext>
            </a:extLst>
          </p:cNvPr>
          <p:cNvSpPr txBox="1"/>
          <p:nvPr/>
        </p:nvSpPr>
        <p:spPr>
          <a:xfrm>
            <a:off x="6930959" y="4631870"/>
            <a:ext cx="1534513" cy="369332"/>
          </a:xfrm>
          <a:prstGeom prst="rect">
            <a:avLst/>
          </a:prstGeom>
          <a:noFill/>
        </p:spPr>
        <p:txBody>
          <a:bodyPr wrap="square">
            <a:spAutoFit/>
          </a:bodyPr>
          <a:lstStyle/>
          <a:p>
            <a:r>
              <a:rPr lang="en-US" altLang="zh-TW" dirty="0"/>
              <a:t>(c) </a:t>
            </a:r>
            <a:r>
              <a:rPr lang="en-US" altLang="zh-TW" dirty="0" err="1"/>
              <a:t>BiSeNet</a:t>
            </a:r>
            <a:endParaRPr lang="en-US" altLang="zh-TW" dirty="0"/>
          </a:p>
        </p:txBody>
      </p:sp>
      <p:sp>
        <p:nvSpPr>
          <p:cNvPr id="30" name="文字方塊 29">
            <a:extLst>
              <a:ext uri="{FF2B5EF4-FFF2-40B4-BE49-F238E27FC236}">
                <a16:creationId xmlns:a16="http://schemas.microsoft.com/office/drawing/2014/main" id="{33D7F4AC-F527-4D52-9D9B-F0F22E30810F}"/>
              </a:ext>
            </a:extLst>
          </p:cNvPr>
          <p:cNvSpPr txBox="1"/>
          <p:nvPr/>
        </p:nvSpPr>
        <p:spPr>
          <a:xfrm>
            <a:off x="10083706" y="4631870"/>
            <a:ext cx="1227422" cy="369332"/>
          </a:xfrm>
          <a:prstGeom prst="rect">
            <a:avLst/>
          </a:prstGeom>
          <a:noFill/>
        </p:spPr>
        <p:txBody>
          <a:bodyPr wrap="square">
            <a:spAutoFit/>
          </a:bodyPr>
          <a:lstStyle/>
          <a:p>
            <a:r>
              <a:rPr lang="en-US" altLang="zh-TW" dirty="0"/>
              <a:t>(d) Ours</a:t>
            </a:r>
            <a:endParaRPr lang="zh-TW" altLang="en-US" dirty="0"/>
          </a:p>
        </p:txBody>
      </p:sp>
      <p:sp>
        <p:nvSpPr>
          <p:cNvPr id="31" name="文字方塊 30">
            <a:extLst>
              <a:ext uri="{FF2B5EF4-FFF2-40B4-BE49-F238E27FC236}">
                <a16:creationId xmlns:a16="http://schemas.microsoft.com/office/drawing/2014/main" id="{419C9950-7A3B-4FF9-866B-47525F500928}"/>
              </a:ext>
            </a:extLst>
          </p:cNvPr>
          <p:cNvSpPr txBox="1"/>
          <p:nvPr/>
        </p:nvSpPr>
        <p:spPr>
          <a:xfrm>
            <a:off x="1531492" y="5811119"/>
            <a:ext cx="9779636" cy="461665"/>
          </a:xfrm>
          <a:prstGeom prst="rect">
            <a:avLst/>
          </a:prstGeom>
          <a:noFill/>
        </p:spPr>
        <p:txBody>
          <a:bodyPr wrap="square">
            <a:spAutoFit/>
          </a:bodyPr>
          <a:lstStyle/>
          <a:p>
            <a:r>
              <a:rPr lang="en-US" altLang="zh-TW" sz="2400" dirty="0"/>
              <a:t>Results of our method and comparison method on </a:t>
            </a:r>
            <a:r>
              <a:rPr lang="en-US" altLang="zh-TW" sz="2400" dirty="0" err="1"/>
              <a:t>CamVid</a:t>
            </a:r>
            <a:r>
              <a:rPr lang="en-US" altLang="zh-TW" sz="2400" dirty="0"/>
              <a:t> dataset I</a:t>
            </a:r>
            <a:endParaRPr lang="zh-TW" altLang="en-US" sz="2400" dirty="0"/>
          </a:p>
        </p:txBody>
      </p:sp>
      <p:graphicFrame>
        <p:nvGraphicFramePr>
          <p:cNvPr id="18" name="資料庫圖表 17">
            <a:extLst>
              <a:ext uri="{FF2B5EF4-FFF2-40B4-BE49-F238E27FC236}">
                <a16:creationId xmlns:a16="http://schemas.microsoft.com/office/drawing/2014/main" id="{08BBF222-8CBC-44F6-A9AD-86D6A7A3CEA0}"/>
              </a:ext>
            </a:extLst>
          </p:cNvPr>
          <p:cNvGraphicFramePr/>
          <p:nvPr>
            <p:extLst>
              <p:ext uri="{D42A27DB-BD31-4B8C-83A1-F6EECF244321}">
                <p14:modId xmlns:p14="http://schemas.microsoft.com/office/powerpoint/2010/main" val="2632754093"/>
              </p:ext>
            </p:extLst>
          </p:nvPr>
        </p:nvGraphicFramePr>
        <p:xfrm>
          <a:off x="585825" y="-816048"/>
          <a:ext cx="11196320" cy="33386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矩形 12">
            <a:extLst>
              <a:ext uri="{FF2B5EF4-FFF2-40B4-BE49-F238E27FC236}">
                <a16:creationId xmlns:a16="http://schemas.microsoft.com/office/drawing/2014/main" id="{4A176EEF-2D09-4597-B0D8-4980E7CE631F}"/>
              </a:ext>
            </a:extLst>
          </p:cNvPr>
          <p:cNvSpPr/>
          <p:nvPr/>
        </p:nvSpPr>
        <p:spPr>
          <a:xfrm>
            <a:off x="9567566" y="2631142"/>
            <a:ext cx="205942" cy="165311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graphicFrame>
        <p:nvGraphicFramePr>
          <p:cNvPr id="17" name="表格 16"/>
          <p:cNvGraphicFramePr>
            <a:graphicFrameLocks noGrp="1"/>
          </p:cNvGraphicFramePr>
          <p:nvPr>
            <p:extLst>
              <p:ext uri="{D42A27DB-BD31-4B8C-83A1-F6EECF244321}">
                <p14:modId xmlns:p14="http://schemas.microsoft.com/office/powerpoint/2010/main" val="469887773"/>
              </p:ext>
            </p:extLst>
          </p:nvPr>
        </p:nvGraphicFramePr>
        <p:xfrm>
          <a:off x="265933" y="1912503"/>
          <a:ext cx="11646684" cy="396240"/>
        </p:xfrm>
        <a:graphic>
          <a:graphicData uri="http://schemas.openxmlformats.org/drawingml/2006/table">
            <a:tbl>
              <a:tblPr firstRow="1" bandRow="1">
                <a:tableStyleId>{5C22544A-7EE6-4342-B048-85BDC9FD1C3A}</a:tableStyleId>
              </a:tblPr>
              <a:tblGrid>
                <a:gridCol w="970557">
                  <a:extLst>
                    <a:ext uri="{9D8B030D-6E8A-4147-A177-3AD203B41FA5}">
                      <a16:colId xmlns:a16="http://schemas.microsoft.com/office/drawing/2014/main" val="2567048142"/>
                    </a:ext>
                  </a:extLst>
                </a:gridCol>
                <a:gridCol w="970557">
                  <a:extLst>
                    <a:ext uri="{9D8B030D-6E8A-4147-A177-3AD203B41FA5}">
                      <a16:colId xmlns:a16="http://schemas.microsoft.com/office/drawing/2014/main" val="683857301"/>
                    </a:ext>
                  </a:extLst>
                </a:gridCol>
                <a:gridCol w="970557">
                  <a:extLst>
                    <a:ext uri="{9D8B030D-6E8A-4147-A177-3AD203B41FA5}">
                      <a16:colId xmlns:a16="http://schemas.microsoft.com/office/drawing/2014/main" val="2064913708"/>
                    </a:ext>
                  </a:extLst>
                </a:gridCol>
                <a:gridCol w="970557">
                  <a:extLst>
                    <a:ext uri="{9D8B030D-6E8A-4147-A177-3AD203B41FA5}">
                      <a16:colId xmlns:a16="http://schemas.microsoft.com/office/drawing/2014/main" val="2937606670"/>
                    </a:ext>
                  </a:extLst>
                </a:gridCol>
                <a:gridCol w="970557">
                  <a:extLst>
                    <a:ext uri="{9D8B030D-6E8A-4147-A177-3AD203B41FA5}">
                      <a16:colId xmlns:a16="http://schemas.microsoft.com/office/drawing/2014/main" val="1546531468"/>
                    </a:ext>
                  </a:extLst>
                </a:gridCol>
                <a:gridCol w="970557">
                  <a:extLst>
                    <a:ext uri="{9D8B030D-6E8A-4147-A177-3AD203B41FA5}">
                      <a16:colId xmlns:a16="http://schemas.microsoft.com/office/drawing/2014/main" val="452620327"/>
                    </a:ext>
                  </a:extLst>
                </a:gridCol>
                <a:gridCol w="970557">
                  <a:extLst>
                    <a:ext uri="{9D8B030D-6E8A-4147-A177-3AD203B41FA5}">
                      <a16:colId xmlns:a16="http://schemas.microsoft.com/office/drawing/2014/main" val="389828929"/>
                    </a:ext>
                  </a:extLst>
                </a:gridCol>
                <a:gridCol w="970557">
                  <a:extLst>
                    <a:ext uri="{9D8B030D-6E8A-4147-A177-3AD203B41FA5}">
                      <a16:colId xmlns:a16="http://schemas.microsoft.com/office/drawing/2014/main" val="2404103759"/>
                    </a:ext>
                  </a:extLst>
                </a:gridCol>
                <a:gridCol w="970557">
                  <a:extLst>
                    <a:ext uri="{9D8B030D-6E8A-4147-A177-3AD203B41FA5}">
                      <a16:colId xmlns:a16="http://schemas.microsoft.com/office/drawing/2014/main" val="3993073286"/>
                    </a:ext>
                  </a:extLst>
                </a:gridCol>
                <a:gridCol w="970557">
                  <a:extLst>
                    <a:ext uri="{9D8B030D-6E8A-4147-A177-3AD203B41FA5}">
                      <a16:colId xmlns:a16="http://schemas.microsoft.com/office/drawing/2014/main" val="1280398690"/>
                    </a:ext>
                  </a:extLst>
                </a:gridCol>
                <a:gridCol w="970557">
                  <a:extLst>
                    <a:ext uri="{9D8B030D-6E8A-4147-A177-3AD203B41FA5}">
                      <a16:colId xmlns:a16="http://schemas.microsoft.com/office/drawing/2014/main" val="3217385890"/>
                    </a:ext>
                  </a:extLst>
                </a:gridCol>
                <a:gridCol w="970557">
                  <a:extLst>
                    <a:ext uri="{9D8B030D-6E8A-4147-A177-3AD203B41FA5}">
                      <a16:colId xmlns:a16="http://schemas.microsoft.com/office/drawing/2014/main" val="3313216367"/>
                    </a:ext>
                  </a:extLst>
                </a:gridCol>
              </a:tblGrid>
              <a:tr h="303106">
                <a:tc>
                  <a:txBody>
                    <a:bodyPr/>
                    <a:lstStyle/>
                    <a:p>
                      <a:pPr algn="ctr"/>
                      <a:r>
                        <a:rPr lang="en-US" altLang="zh-TW" sz="1000" dirty="0"/>
                        <a:t>bicyclist</a:t>
                      </a:r>
                    </a:p>
                  </a:txBody>
                  <a:tcPr>
                    <a:solidFill>
                      <a:srgbClr val="0080C0"/>
                    </a:solidFill>
                  </a:tcPr>
                </a:tc>
                <a:tc>
                  <a:txBody>
                    <a:bodyPr/>
                    <a:lstStyle/>
                    <a:p>
                      <a:pPr algn="ctr"/>
                      <a:r>
                        <a:rPr lang="en-US" altLang="zh-TW" sz="1000" dirty="0"/>
                        <a:t>building</a:t>
                      </a:r>
                    </a:p>
                  </a:txBody>
                  <a:tcPr>
                    <a:solidFill>
                      <a:srgbClr val="800000"/>
                    </a:solidFill>
                  </a:tcPr>
                </a:tc>
                <a:tc>
                  <a:txBody>
                    <a:bodyPr/>
                    <a:lstStyle/>
                    <a:p>
                      <a:pPr algn="ctr"/>
                      <a:r>
                        <a:rPr lang="en-US" altLang="zh-TW" sz="1000" dirty="0"/>
                        <a:t>car</a:t>
                      </a:r>
                    </a:p>
                  </a:txBody>
                  <a:tcPr>
                    <a:solidFill>
                      <a:srgbClr val="400080"/>
                    </a:solidFill>
                  </a:tcPr>
                </a:tc>
                <a:tc>
                  <a:txBody>
                    <a:bodyPr/>
                    <a:lstStyle/>
                    <a:p>
                      <a:pPr algn="ctr"/>
                      <a:r>
                        <a:rPr lang="en-US" altLang="zh-TW" sz="1000" dirty="0" err="1"/>
                        <a:t>column_pole</a:t>
                      </a:r>
                      <a:endParaRPr lang="en-US" altLang="zh-TW" sz="1000" dirty="0"/>
                    </a:p>
                  </a:txBody>
                  <a:tcPr>
                    <a:solidFill>
                      <a:srgbClr val="C0C080"/>
                    </a:solidFill>
                  </a:tcPr>
                </a:tc>
                <a:tc>
                  <a:txBody>
                    <a:bodyPr/>
                    <a:lstStyle/>
                    <a:p>
                      <a:pPr algn="ctr"/>
                      <a:r>
                        <a:rPr lang="en-US" altLang="zh-TW" sz="1000" dirty="0"/>
                        <a:t>fence</a:t>
                      </a:r>
                    </a:p>
                  </a:txBody>
                  <a:tcPr>
                    <a:solidFill>
                      <a:srgbClr val="404080"/>
                    </a:solidFill>
                  </a:tcPr>
                </a:tc>
                <a:tc>
                  <a:txBody>
                    <a:bodyPr/>
                    <a:lstStyle/>
                    <a:p>
                      <a:pPr algn="ctr"/>
                      <a:r>
                        <a:rPr lang="en-US" altLang="zh-TW" sz="1000" dirty="0"/>
                        <a:t>pedestrian</a:t>
                      </a:r>
                    </a:p>
                  </a:txBody>
                  <a:tcPr>
                    <a:solidFill>
                      <a:srgbClr val="404000"/>
                    </a:solidFill>
                  </a:tcPr>
                </a:tc>
                <a:tc>
                  <a:txBody>
                    <a:bodyPr/>
                    <a:lstStyle/>
                    <a:p>
                      <a:pPr algn="ctr"/>
                      <a:r>
                        <a:rPr lang="en-US" altLang="zh-TW" sz="1000" dirty="0"/>
                        <a:t>road</a:t>
                      </a:r>
                    </a:p>
                  </a:txBody>
                  <a:tcPr>
                    <a:solidFill>
                      <a:srgbClr val="804080"/>
                    </a:solidFill>
                  </a:tcPr>
                </a:tc>
                <a:tc>
                  <a:txBody>
                    <a:bodyPr/>
                    <a:lstStyle/>
                    <a:p>
                      <a:pPr algn="ctr"/>
                      <a:r>
                        <a:rPr lang="en-US" altLang="zh-TW" sz="1000" dirty="0"/>
                        <a:t>sidewalk</a:t>
                      </a:r>
                    </a:p>
                  </a:txBody>
                  <a:tcPr>
                    <a:solidFill>
                      <a:srgbClr val="0000C0"/>
                    </a:solidFill>
                  </a:tcPr>
                </a:tc>
                <a:tc>
                  <a:txBody>
                    <a:bodyPr/>
                    <a:lstStyle/>
                    <a:p>
                      <a:pPr algn="ctr"/>
                      <a:r>
                        <a:rPr lang="en-US" altLang="zh-TW" sz="1000" dirty="0" err="1"/>
                        <a:t>sign_symbol</a:t>
                      </a:r>
                      <a:endParaRPr lang="en-US" altLang="zh-TW" sz="1000" dirty="0"/>
                    </a:p>
                  </a:txBody>
                  <a:tcPr>
                    <a:solidFill>
                      <a:srgbClr val="C08080"/>
                    </a:solidFill>
                  </a:tcPr>
                </a:tc>
                <a:tc>
                  <a:txBody>
                    <a:bodyPr/>
                    <a:lstStyle/>
                    <a:p>
                      <a:pPr algn="ctr"/>
                      <a:r>
                        <a:rPr lang="en-US" altLang="zh-TW" sz="1000" dirty="0"/>
                        <a:t>sky</a:t>
                      </a:r>
                    </a:p>
                  </a:txBody>
                  <a:tcPr>
                    <a:solidFill>
                      <a:srgbClr val="808080"/>
                    </a:solidFill>
                  </a:tcPr>
                </a:tc>
                <a:tc>
                  <a:txBody>
                    <a:bodyPr/>
                    <a:lstStyle/>
                    <a:p>
                      <a:pPr algn="ctr"/>
                      <a:r>
                        <a:rPr lang="en-US" altLang="zh-TW" sz="1000" dirty="0"/>
                        <a:t>tree</a:t>
                      </a:r>
                    </a:p>
                    <a:p>
                      <a:pPr algn="ctr"/>
                      <a:endParaRPr lang="en-US" altLang="zh-TW" sz="1000" dirty="0"/>
                    </a:p>
                  </a:txBody>
                  <a:tcPr>
                    <a:solidFill>
                      <a:srgbClr val="808000"/>
                    </a:solidFill>
                  </a:tcPr>
                </a:tc>
                <a:tc>
                  <a:txBody>
                    <a:bodyPr/>
                    <a:lstStyle/>
                    <a:p>
                      <a:pPr algn="ctr"/>
                      <a:r>
                        <a:rPr lang="en-US" altLang="zh-TW" sz="1000" dirty="0"/>
                        <a:t>other</a:t>
                      </a:r>
                    </a:p>
                  </a:txBody>
                  <a:tcPr>
                    <a:solidFill>
                      <a:schemeClr val="tx1"/>
                    </a:solidFill>
                  </a:tcPr>
                </a:tc>
                <a:extLst>
                  <a:ext uri="{0D108BD9-81ED-4DB2-BD59-A6C34878D82A}">
                    <a16:rowId xmlns:a16="http://schemas.microsoft.com/office/drawing/2014/main" val="2787948956"/>
                  </a:ext>
                </a:extLst>
              </a:tr>
            </a:tbl>
          </a:graphicData>
        </a:graphic>
      </p:graphicFrame>
    </p:spTree>
    <p:extLst>
      <p:ext uri="{BB962C8B-B14F-4D97-AF65-F5344CB8AC3E}">
        <p14:creationId xmlns:p14="http://schemas.microsoft.com/office/powerpoint/2010/main" val="496388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r>
              <a:rPr lang="en-US" dirty="0"/>
              <a:t>3</a:t>
            </a:r>
            <a:r>
              <a:rPr lang="en-US" altLang="zh-TW" dirty="0"/>
              <a:t>8</a:t>
            </a:r>
            <a:endParaRPr lang="en-US" dirty="0"/>
          </a:p>
        </p:txBody>
      </p:sp>
      <p:sp>
        <p:nvSpPr>
          <p:cNvPr id="27" name="文字方塊 26">
            <a:extLst>
              <a:ext uri="{FF2B5EF4-FFF2-40B4-BE49-F238E27FC236}">
                <a16:creationId xmlns:a16="http://schemas.microsoft.com/office/drawing/2014/main" id="{FF181DB7-12A5-4842-B961-1FB1D445A28F}"/>
              </a:ext>
            </a:extLst>
          </p:cNvPr>
          <p:cNvSpPr txBox="1"/>
          <p:nvPr/>
        </p:nvSpPr>
        <p:spPr>
          <a:xfrm>
            <a:off x="986529" y="4631870"/>
            <a:ext cx="1134734" cy="369332"/>
          </a:xfrm>
          <a:prstGeom prst="rect">
            <a:avLst/>
          </a:prstGeom>
          <a:noFill/>
        </p:spPr>
        <p:txBody>
          <a:bodyPr wrap="square" rtlCol="0">
            <a:spAutoFit/>
          </a:bodyPr>
          <a:lstStyle/>
          <a:p>
            <a:r>
              <a:rPr lang="en-US" altLang="zh-TW" dirty="0"/>
              <a:t>(a) Input</a:t>
            </a:r>
          </a:p>
        </p:txBody>
      </p:sp>
      <p:sp>
        <p:nvSpPr>
          <p:cNvPr id="28" name="文字方塊 27">
            <a:extLst>
              <a:ext uri="{FF2B5EF4-FFF2-40B4-BE49-F238E27FC236}">
                <a16:creationId xmlns:a16="http://schemas.microsoft.com/office/drawing/2014/main" id="{4B7A9E38-9BAE-42EC-9E9E-81C743E447FE}"/>
              </a:ext>
            </a:extLst>
          </p:cNvPr>
          <p:cNvSpPr txBox="1"/>
          <p:nvPr/>
        </p:nvSpPr>
        <p:spPr>
          <a:xfrm>
            <a:off x="4233214" y="4632446"/>
            <a:ext cx="921348" cy="369332"/>
          </a:xfrm>
          <a:prstGeom prst="rect">
            <a:avLst/>
          </a:prstGeom>
          <a:noFill/>
        </p:spPr>
        <p:txBody>
          <a:bodyPr wrap="square" rtlCol="0">
            <a:spAutoFit/>
          </a:bodyPr>
          <a:lstStyle/>
          <a:p>
            <a:r>
              <a:rPr lang="en-US" altLang="zh-TW" dirty="0"/>
              <a:t>(b) GT</a:t>
            </a:r>
          </a:p>
        </p:txBody>
      </p:sp>
      <p:sp>
        <p:nvSpPr>
          <p:cNvPr id="29" name="文字方塊 28">
            <a:extLst>
              <a:ext uri="{FF2B5EF4-FFF2-40B4-BE49-F238E27FC236}">
                <a16:creationId xmlns:a16="http://schemas.microsoft.com/office/drawing/2014/main" id="{987D8FEF-8604-48B4-86C1-008F882A5812}"/>
              </a:ext>
            </a:extLst>
          </p:cNvPr>
          <p:cNvSpPr txBox="1"/>
          <p:nvPr/>
        </p:nvSpPr>
        <p:spPr>
          <a:xfrm>
            <a:off x="6930959" y="4631870"/>
            <a:ext cx="1534513" cy="369332"/>
          </a:xfrm>
          <a:prstGeom prst="rect">
            <a:avLst/>
          </a:prstGeom>
          <a:noFill/>
        </p:spPr>
        <p:txBody>
          <a:bodyPr wrap="square">
            <a:spAutoFit/>
          </a:bodyPr>
          <a:lstStyle/>
          <a:p>
            <a:r>
              <a:rPr lang="en-US" altLang="zh-TW" dirty="0"/>
              <a:t>(c) </a:t>
            </a:r>
            <a:r>
              <a:rPr lang="en-US" altLang="zh-TW" dirty="0" err="1"/>
              <a:t>BiSeNet</a:t>
            </a:r>
            <a:endParaRPr lang="en-US" altLang="zh-TW" dirty="0"/>
          </a:p>
        </p:txBody>
      </p:sp>
      <p:sp>
        <p:nvSpPr>
          <p:cNvPr id="30" name="文字方塊 29">
            <a:extLst>
              <a:ext uri="{FF2B5EF4-FFF2-40B4-BE49-F238E27FC236}">
                <a16:creationId xmlns:a16="http://schemas.microsoft.com/office/drawing/2014/main" id="{33D7F4AC-F527-4D52-9D9B-F0F22E30810F}"/>
              </a:ext>
            </a:extLst>
          </p:cNvPr>
          <p:cNvSpPr txBox="1"/>
          <p:nvPr/>
        </p:nvSpPr>
        <p:spPr>
          <a:xfrm>
            <a:off x="10083706" y="4631870"/>
            <a:ext cx="1227422" cy="369332"/>
          </a:xfrm>
          <a:prstGeom prst="rect">
            <a:avLst/>
          </a:prstGeom>
          <a:noFill/>
        </p:spPr>
        <p:txBody>
          <a:bodyPr wrap="square">
            <a:spAutoFit/>
          </a:bodyPr>
          <a:lstStyle/>
          <a:p>
            <a:r>
              <a:rPr lang="en-US" altLang="zh-TW" dirty="0"/>
              <a:t>(d) Ours</a:t>
            </a:r>
            <a:endParaRPr lang="zh-TW" altLang="en-US" dirty="0"/>
          </a:p>
        </p:txBody>
      </p:sp>
      <p:sp>
        <p:nvSpPr>
          <p:cNvPr id="31" name="文字方塊 30">
            <a:extLst>
              <a:ext uri="{FF2B5EF4-FFF2-40B4-BE49-F238E27FC236}">
                <a16:creationId xmlns:a16="http://schemas.microsoft.com/office/drawing/2014/main" id="{419C9950-7A3B-4FF9-866B-47525F500928}"/>
              </a:ext>
            </a:extLst>
          </p:cNvPr>
          <p:cNvSpPr txBox="1"/>
          <p:nvPr/>
        </p:nvSpPr>
        <p:spPr>
          <a:xfrm>
            <a:off x="1427967" y="5836904"/>
            <a:ext cx="10203201" cy="461665"/>
          </a:xfrm>
          <a:prstGeom prst="rect">
            <a:avLst/>
          </a:prstGeom>
          <a:noFill/>
        </p:spPr>
        <p:txBody>
          <a:bodyPr wrap="square">
            <a:spAutoFit/>
          </a:bodyPr>
          <a:lstStyle/>
          <a:p>
            <a:r>
              <a:rPr lang="en-US" altLang="zh-TW" sz="2400" dirty="0"/>
              <a:t>Results of our method and comparison method on </a:t>
            </a:r>
            <a:r>
              <a:rPr lang="en-US" altLang="zh-TW" sz="2400" dirty="0" err="1"/>
              <a:t>CamVid</a:t>
            </a:r>
            <a:r>
              <a:rPr lang="en-US" altLang="zh-TW" sz="2400" dirty="0"/>
              <a:t> dataset II</a:t>
            </a:r>
            <a:endParaRPr lang="zh-TW" altLang="en-US" sz="2400" dirty="0"/>
          </a:p>
        </p:txBody>
      </p:sp>
      <p:pic>
        <p:nvPicPr>
          <p:cNvPr id="18" name="圖片 17">
            <a:extLst>
              <a:ext uri="{FF2B5EF4-FFF2-40B4-BE49-F238E27FC236}">
                <a16:creationId xmlns:a16="http://schemas.microsoft.com/office/drawing/2014/main" id="{F2F90312-CAE9-4DFF-8082-23BBD0D9EEC7}"/>
              </a:ext>
            </a:extLst>
          </p:cNvPr>
          <p:cNvPicPr/>
          <p:nvPr/>
        </p:nvPicPr>
        <p:blipFill>
          <a:blip r:embed="rId2">
            <a:extLst>
              <a:ext uri="{28A0092B-C50C-407E-A947-70E740481C1C}">
                <a14:useLocalDpi xmlns:a14="http://schemas.microsoft.com/office/drawing/2010/main" val="0"/>
              </a:ext>
            </a:extLst>
          </a:blip>
          <a:stretch>
            <a:fillRect/>
          </a:stretch>
        </p:blipFill>
        <p:spPr>
          <a:xfrm>
            <a:off x="463861" y="2627687"/>
            <a:ext cx="2399665" cy="1799590"/>
          </a:xfrm>
          <a:prstGeom prst="rect">
            <a:avLst/>
          </a:prstGeom>
        </p:spPr>
      </p:pic>
      <p:pic>
        <p:nvPicPr>
          <p:cNvPr id="32" name="圖片 31">
            <a:extLst>
              <a:ext uri="{FF2B5EF4-FFF2-40B4-BE49-F238E27FC236}">
                <a16:creationId xmlns:a16="http://schemas.microsoft.com/office/drawing/2014/main" id="{7AC9FA98-33D3-4E7C-B127-35F76B7B0829}"/>
              </a:ext>
            </a:extLst>
          </p:cNvPr>
          <p:cNvPicPr/>
          <p:nvPr/>
        </p:nvPicPr>
        <p:blipFill>
          <a:blip r:embed="rId3">
            <a:extLst>
              <a:ext uri="{28A0092B-C50C-407E-A947-70E740481C1C}">
                <a14:useLocalDpi xmlns:a14="http://schemas.microsoft.com/office/drawing/2010/main" val="0"/>
              </a:ext>
            </a:extLst>
          </a:blip>
          <a:stretch>
            <a:fillRect/>
          </a:stretch>
        </p:blipFill>
        <p:spPr>
          <a:xfrm>
            <a:off x="3493329" y="2596846"/>
            <a:ext cx="2399665" cy="1799590"/>
          </a:xfrm>
          <a:prstGeom prst="rect">
            <a:avLst/>
          </a:prstGeom>
        </p:spPr>
      </p:pic>
      <p:pic>
        <p:nvPicPr>
          <p:cNvPr id="33" name="圖片 32">
            <a:extLst>
              <a:ext uri="{FF2B5EF4-FFF2-40B4-BE49-F238E27FC236}">
                <a16:creationId xmlns:a16="http://schemas.microsoft.com/office/drawing/2014/main" id="{DF60C298-4C01-4DF8-8ED0-4C8A2465FDA9}"/>
              </a:ext>
            </a:extLst>
          </p:cNvPr>
          <p:cNvPicPr/>
          <p:nvPr/>
        </p:nvPicPr>
        <p:blipFill>
          <a:blip r:embed="rId4">
            <a:extLst>
              <a:ext uri="{28A0092B-C50C-407E-A947-70E740481C1C}">
                <a14:useLocalDpi xmlns:a14="http://schemas.microsoft.com/office/drawing/2010/main" val="0"/>
              </a:ext>
            </a:extLst>
          </a:blip>
          <a:stretch>
            <a:fillRect/>
          </a:stretch>
        </p:blipFill>
        <p:spPr>
          <a:xfrm>
            <a:off x="6522797" y="2595486"/>
            <a:ext cx="2399665" cy="1799590"/>
          </a:xfrm>
          <a:prstGeom prst="rect">
            <a:avLst/>
          </a:prstGeom>
        </p:spPr>
      </p:pic>
      <p:pic>
        <p:nvPicPr>
          <p:cNvPr id="34" name="圖片 33">
            <a:extLst>
              <a:ext uri="{FF2B5EF4-FFF2-40B4-BE49-F238E27FC236}">
                <a16:creationId xmlns:a16="http://schemas.microsoft.com/office/drawing/2014/main" id="{44ACC1DC-E366-424E-B648-52EA051C1883}"/>
              </a:ext>
            </a:extLst>
          </p:cNvPr>
          <p:cNvPicPr/>
          <p:nvPr/>
        </p:nvPicPr>
        <p:blipFill>
          <a:blip r:embed="rId5">
            <a:extLst>
              <a:ext uri="{28A0092B-C50C-407E-A947-70E740481C1C}">
                <a14:useLocalDpi xmlns:a14="http://schemas.microsoft.com/office/drawing/2010/main" val="0"/>
              </a:ext>
            </a:extLst>
          </a:blip>
          <a:stretch>
            <a:fillRect/>
          </a:stretch>
        </p:blipFill>
        <p:spPr>
          <a:xfrm>
            <a:off x="9497584" y="2595486"/>
            <a:ext cx="2399665" cy="1799590"/>
          </a:xfrm>
          <a:prstGeom prst="rect">
            <a:avLst/>
          </a:prstGeom>
        </p:spPr>
      </p:pic>
      <p:graphicFrame>
        <p:nvGraphicFramePr>
          <p:cNvPr id="19" name="資料庫圖表 18">
            <a:extLst>
              <a:ext uri="{FF2B5EF4-FFF2-40B4-BE49-F238E27FC236}">
                <a16:creationId xmlns:a16="http://schemas.microsoft.com/office/drawing/2014/main" id="{4D57306B-6EA8-494E-8DBB-1F858B445DCA}"/>
              </a:ext>
            </a:extLst>
          </p:cNvPr>
          <p:cNvGraphicFramePr/>
          <p:nvPr>
            <p:extLst>
              <p:ext uri="{D42A27DB-BD31-4B8C-83A1-F6EECF244321}">
                <p14:modId xmlns:p14="http://schemas.microsoft.com/office/powerpoint/2010/main" val="2632754093"/>
              </p:ext>
            </p:extLst>
          </p:nvPr>
        </p:nvGraphicFramePr>
        <p:xfrm>
          <a:off x="585825" y="-816048"/>
          <a:ext cx="11196320" cy="333862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矩形 12">
            <a:extLst>
              <a:ext uri="{FF2B5EF4-FFF2-40B4-BE49-F238E27FC236}">
                <a16:creationId xmlns:a16="http://schemas.microsoft.com/office/drawing/2014/main" id="{4A176EEF-2D09-4597-B0D8-4980E7CE631F}"/>
              </a:ext>
            </a:extLst>
          </p:cNvPr>
          <p:cNvSpPr/>
          <p:nvPr/>
        </p:nvSpPr>
        <p:spPr>
          <a:xfrm>
            <a:off x="10174192" y="3081455"/>
            <a:ext cx="129742" cy="85075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graphicFrame>
        <p:nvGraphicFramePr>
          <p:cNvPr id="14" name="表格 13"/>
          <p:cNvGraphicFramePr>
            <a:graphicFrameLocks noGrp="1"/>
          </p:cNvGraphicFramePr>
          <p:nvPr>
            <p:extLst>
              <p:ext uri="{D42A27DB-BD31-4B8C-83A1-F6EECF244321}">
                <p14:modId xmlns:p14="http://schemas.microsoft.com/office/powerpoint/2010/main" val="298946585"/>
              </p:ext>
            </p:extLst>
          </p:nvPr>
        </p:nvGraphicFramePr>
        <p:xfrm>
          <a:off x="304524" y="1980402"/>
          <a:ext cx="11646684" cy="396240"/>
        </p:xfrm>
        <a:graphic>
          <a:graphicData uri="http://schemas.openxmlformats.org/drawingml/2006/table">
            <a:tbl>
              <a:tblPr firstRow="1" bandRow="1">
                <a:tableStyleId>{5C22544A-7EE6-4342-B048-85BDC9FD1C3A}</a:tableStyleId>
              </a:tblPr>
              <a:tblGrid>
                <a:gridCol w="970557">
                  <a:extLst>
                    <a:ext uri="{9D8B030D-6E8A-4147-A177-3AD203B41FA5}">
                      <a16:colId xmlns:a16="http://schemas.microsoft.com/office/drawing/2014/main" val="2567048142"/>
                    </a:ext>
                  </a:extLst>
                </a:gridCol>
                <a:gridCol w="970557">
                  <a:extLst>
                    <a:ext uri="{9D8B030D-6E8A-4147-A177-3AD203B41FA5}">
                      <a16:colId xmlns:a16="http://schemas.microsoft.com/office/drawing/2014/main" val="683857301"/>
                    </a:ext>
                  </a:extLst>
                </a:gridCol>
                <a:gridCol w="970557">
                  <a:extLst>
                    <a:ext uri="{9D8B030D-6E8A-4147-A177-3AD203B41FA5}">
                      <a16:colId xmlns:a16="http://schemas.microsoft.com/office/drawing/2014/main" val="2064913708"/>
                    </a:ext>
                  </a:extLst>
                </a:gridCol>
                <a:gridCol w="970557">
                  <a:extLst>
                    <a:ext uri="{9D8B030D-6E8A-4147-A177-3AD203B41FA5}">
                      <a16:colId xmlns:a16="http://schemas.microsoft.com/office/drawing/2014/main" val="2937606670"/>
                    </a:ext>
                  </a:extLst>
                </a:gridCol>
                <a:gridCol w="970557">
                  <a:extLst>
                    <a:ext uri="{9D8B030D-6E8A-4147-A177-3AD203B41FA5}">
                      <a16:colId xmlns:a16="http://schemas.microsoft.com/office/drawing/2014/main" val="1546531468"/>
                    </a:ext>
                  </a:extLst>
                </a:gridCol>
                <a:gridCol w="970557">
                  <a:extLst>
                    <a:ext uri="{9D8B030D-6E8A-4147-A177-3AD203B41FA5}">
                      <a16:colId xmlns:a16="http://schemas.microsoft.com/office/drawing/2014/main" val="452620327"/>
                    </a:ext>
                  </a:extLst>
                </a:gridCol>
                <a:gridCol w="970557">
                  <a:extLst>
                    <a:ext uri="{9D8B030D-6E8A-4147-A177-3AD203B41FA5}">
                      <a16:colId xmlns:a16="http://schemas.microsoft.com/office/drawing/2014/main" val="389828929"/>
                    </a:ext>
                  </a:extLst>
                </a:gridCol>
                <a:gridCol w="970557">
                  <a:extLst>
                    <a:ext uri="{9D8B030D-6E8A-4147-A177-3AD203B41FA5}">
                      <a16:colId xmlns:a16="http://schemas.microsoft.com/office/drawing/2014/main" val="2404103759"/>
                    </a:ext>
                  </a:extLst>
                </a:gridCol>
                <a:gridCol w="970557">
                  <a:extLst>
                    <a:ext uri="{9D8B030D-6E8A-4147-A177-3AD203B41FA5}">
                      <a16:colId xmlns:a16="http://schemas.microsoft.com/office/drawing/2014/main" val="3993073286"/>
                    </a:ext>
                  </a:extLst>
                </a:gridCol>
                <a:gridCol w="970557">
                  <a:extLst>
                    <a:ext uri="{9D8B030D-6E8A-4147-A177-3AD203B41FA5}">
                      <a16:colId xmlns:a16="http://schemas.microsoft.com/office/drawing/2014/main" val="1280398690"/>
                    </a:ext>
                  </a:extLst>
                </a:gridCol>
                <a:gridCol w="970557">
                  <a:extLst>
                    <a:ext uri="{9D8B030D-6E8A-4147-A177-3AD203B41FA5}">
                      <a16:colId xmlns:a16="http://schemas.microsoft.com/office/drawing/2014/main" val="3217385890"/>
                    </a:ext>
                  </a:extLst>
                </a:gridCol>
                <a:gridCol w="970557">
                  <a:extLst>
                    <a:ext uri="{9D8B030D-6E8A-4147-A177-3AD203B41FA5}">
                      <a16:colId xmlns:a16="http://schemas.microsoft.com/office/drawing/2014/main" val="3313216367"/>
                    </a:ext>
                  </a:extLst>
                </a:gridCol>
              </a:tblGrid>
              <a:tr h="303106">
                <a:tc>
                  <a:txBody>
                    <a:bodyPr/>
                    <a:lstStyle/>
                    <a:p>
                      <a:pPr algn="ctr"/>
                      <a:r>
                        <a:rPr lang="en-US" altLang="zh-TW" sz="1000" dirty="0"/>
                        <a:t>bicyclist</a:t>
                      </a:r>
                    </a:p>
                  </a:txBody>
                  <a:tcPr>
                    <a:solidFill>
                      <a:srgbClr val="0080C0"/>
                    </a:solidFill>
                  </a:tcPr>
                </a:tc>
                <a:tc>
                  <a:txBody>
                    <a:bodyPr/>
                    <a:lstStyle/>
                    <a:p>
                      <a:pPr algn="ctr"/>
                      <a:r>
                        <a:rPr lang="en-US" altLang="zh-TW" sz="1000" dirty="0"/>
                        <a:t>building</a:t>
                      </a:r>
                    </a:p>
                  </a:txBody>
                  <a:tcPr>
                    <a:solidFill>
                      <a:srgbClr val="800000"/>
                    </a:solidFill>
                  </a:tcPr>
                </a:tc>
                <a:tc>
                  <a:txBody>
                    <a:bodyPr/>
                    <a:lstStyle/>
                    <a:p>
                      <a:pPr algn="ctr"/>
                      <a:r>
                        <a:rPr lang="en-US" altLang="zh-TW" sz="1000" dirty="0"/>
                        <a:t>car</a:t>
                      </a:r>
                    </a:p>
                  </a:txBody>
                  <a:tcPr>
                    <a:solidFill>
                      <a:srgbClr val="400080"/>
                    </a:solidFill>
                  </a:tcPr>
                </a:tc>
                <a:tc>
                  <a:txBody>
                    <a:bodyPr/>
                    <a:lstStyle/>
                    <a:p>
                      <a:pPr algn="ctr"/>
                      <a:r>
                        <a:rPr lang="en-US" altLang="zh-TW" sz="1000" dirty="0" err="1"/>
                        <a:t>column_pole</a:t>
                      </a:r>
                      <a:endParaRPr lang="en-US" altLang="zh-TW" sz="1000" dirty="0"/>
                    </a:p>
                  </a:txBody>
                  <a:tcPr>
                    <a:solidFill>
                      <a:srgbClr val="C0C080"/>
                    </a:solidFill>
                  </a:tcPr>
                </a:tc>
                <a:tc>
                  <a:txBody>
                    <a:bodyPr/>
                    <a:lstStyle/>
                    <a:p>
                      <a:pPr algn="ctr"/>
                      <a:r>
                        <a:rPr lang="en-US" altLang="zh-TW" sz="1000" dirty="0"/>
                        <a:t>fence</a:t>
                      </a:r>
                    </a:p>
                  </a:txBody>
                  <a:tcPr>
                    <a:solidFill>
                      <a:srgbClr val="404080"/>
                    </a:solidFill>
                  </a:tcPr>
                </a:tc>
                <a:tc>
                  <a:txBody>
                    <a:bodyPr/>
                    <a:lstStyle/>
                    <a:p>
                      <a:pPr algn="ctr"/>
                      <a:r>
                        <a:rPr lang="en-US" altLang="zh-TW" sz="1000" dirty="0"/>
                        <a:t>pedestrian</a:t>
                      </a:r>
                    </a:p>
                  </a:txBody>
                  <a:tcPr>
                    <a:solidFill>
                      <a:srgbClr val="404000"/>
                    </a:solidFill>
                  </a:tcPr>
                </a:tc>
                <a:tc>
                  <a:txBody>
                    <a:bodyPr/>
                    <a:lstStyle/>
                    <a:p>
                      <a:pPr algn="ctr"/>
                      <a:r>
                        <a:rPr lang="en-US" altLang="zh-TW" sz="1000" dirty="0"/>
                        <a:t>road</a:t>
                      </a:r>
                    </a:p>
                  </a:txBody>
                  <a:tcPr>
                    <a:solidFill>
                      <a:srgbClr val="804080"/>
                    </a:solidFill>
                  </a:tcPr>
                </a:tc>
                <a:tc>
                  <a:txBody>
                    <a:bodyPr/>
                    <a:lstStyle/>
                    <a:p>
                      <a:pPr algn="ctr"/>
                      <a:r>
                        <a:rPr lang="en-US" altLang="zh-TW" sz="1000" dirty="0"/>
                        <a:t>sidewalk</a:t>
                      </a:r>
                    </a:p>
                  </a:txBody>
                  <a:tcPr>
                    <a:solidFill>
                      <a:srgbClr val="0000C0"/>
                    </a:solidFill>
                  </a:tcPr>
                </a:tc>
                <a:tc>
                  <a:txBody>
                    <a:bodyPr/>
                    <a:lstStyle/>
                    <a:p>
                      <a:pPr algn="ctr"/>
                      <a:r>
                        <a:rPr lang="en-US" altLang="zh-TW" sz="1000" dirty="0" err="1"/>
                        <a:t>sign_symbol</a:t>
                      </a:r>
                      <a:endParaRPr lang="en-US" altLang="zh-TW" sz="1000" dirty="0"/>
                    </a:p>
                  </a:txBody>
                  <a:tcPr>
                    <a:solidFill>
                      <a:srgbClr val="C08080"/>
                    </a:solidFill>
                  </a:tcPr>
                </a:tc>
                <a:tc>
                  <a:txBody>
                    <a:bodyPr/>
                    <a:lstStyle/>
                    <a:p>
                      <a:pPr algn="ctr"/>
                      <a:r>
                        <a:rPr lang="en-US" altLang="zh-TW" sz="1000" dirty="0"/>
                        <a:t>sky</a:t>
                      </a:r>
                    </a:p>
                  </a:txBody>
                  <a:tcPr>
                    <a:solidFill>
                      <a:srgbClr val="808080"/>
                    </a:solidFill>
                  </a:tcPr>
                </a:tc>
                <a:tc>
                  <a:txBody>
                    <a:bodyPr/>
                    <a:lstStyle/>
                    <a:p>
                      <a:pPr algn="ctr"/>
                      <a:r>
                        <a:rPr lang="en-US" altLang="zh-TW" sz="1000" dirty="0"/>
                        <a:t>tree</a:t>
                      </a:r>
                    </a:p>
                    <a:p>
                      <a:pPr algn="ctr"/>
                      <a:endParaRPr lang="en-US" altLang="zh-TW" sz="1000" dirty="0"/>
                    </a:p>
                  </a:txBody>
                  <a:tcPr>
                    <a:solidFill>
                      <a:srgbClr val="808000"/>
                    </a:solidFill>
                  </a:tcPr>
                </a:tc>
                <a:tc>
                  <a:txBody>
                    <a:bodyPr/>
                    <a:lstStyle/>
                    <a:p>
                      <a:pPr algn="ctr"/>
                      <a:r>
                        <a:rPr lang="en-US" altLang="zh-TW" sz="1000" dirty="0"/>
                        <a:t>other</a:t>
                      </a:r>
                    </a:p>
                  </a:txBody>
                  <a:tcPr>
                    <a:solidFill>
                      <a:schemeClr val="tx1"/>
                    </a:solidFill>
                  </a:tcPr>
                </a:tc>
                <a:extLst>
                  <a:ext uri="{0D108BD9-81ED-4DB2-BD59-A6C34878D82A}">
                    <a16:rowId xmlns:a16="http://schemas.microsoft.com/office/drawing/2014/main" val="2787948956"/>
                  </a:ext>
                </a:extLst>
              </a:tr>
            </a:tbl>
          </a:graphicData>
        </a:graphic>
      </p:graphicFrame>
    </p:spTree>
    <p:extLst>
      <p:ext uri="{BB962C8B-B14F-4D97-AF65-F5344CB8AC3E}">
        <p14:creationId xmlns:p14="http://schemas.microsoft.com/office/powerpoint/2010/main" val="4058148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r>
              <a:rPr lang="en-US" dirty="0"/>
              <a:t>3</a:t>
            </a:r>
            <a:r>
              <a:rPr lang="en-US" altLang="zh-TW" dirty="0"/>
              <a:t>9</a:t>
            </a:r>
            <a:endParaRPr lang="en-US" dirty="0"/>
          </a:p>
        </p:txBody>
      </p:sp>
      <p:sp>
        <p:nvSpPr>
          <p:cNvPr id="15" name="內容版面配置區 2"/>
          <p:cNvSpPr>
            <a:spLocks noGrp="1"/>
          </p:cNvSpPr>
          <p:nvPr>
            <p:ph idx="1"/>
          </p:nvPr>
        </p:nvSpPr>
        <p:spPr>
          <a:xfrm>
            <a:off x="1069848" y="2121408"/>
            <a:ext cx="10435387" cy="4649782"/>
          </a:xfrm>
        </p:spPr>
        <p:txBody>
          <a:bodyPr>
            <a:normAutofit/>
          </a:bodyPr>
          <a:lstStyle/>
          <a:p>
            <a:pPr marL="0" indent="0">
              <a:buNone/>
            </a:pPr>
            <a:r>
              <a:rPr lang="en-US" altLang="zh-TW" sz="2400" dirty="0"/>
              <a:t>1. We add Refine Residual Block (RRB), which effectively refines features to achieve better accuracy when reducing feature dimensions.</a:t>
            </a:r>
            <a:endParaRPr lang="en-US" altLang="zh-TW" sz="2400" b="1" dirty="0"/>
          </a:p>
          <a:p>
            <a:pPr marL="0" indent="0">
              <a:buNone/>
            </a:pPr>
            <a:r>
              <a:rPr lang="en-US" altLang="zh-TW" sz="2400" dirty="0"/>
              <a:t>2. We propose Dual Attention Block (DAB), which implements feature aggregation and two different attention modules to obtain accuracy beyond the baseline.</a:t>
            </a:r>
            <a:endParaRPr lang="en-US" altLang="zh-TW" sz="2400" i="1" dirty="0"/>
          </a:p>
          <a:p>
            <a:pPr marL="0" indent="0">
              <a:buNone/>
            </a:pPr>
            <a:r>
              <a:rPr lang="en-US" altLang="zh-TW" sz="2400" dirty="0"/>
              <a:t>3. </a:t>
            </a:r>
            <a:r>
              <a:rPr lang="en-US" altLang="zh-TW" sz="2400" dirty="0">
                <a:solidFill>
                  <a:srgbClr val="222222"/>
                </a:solidFill>
                <a:latin typeface="arial" panose="020B0604020202020204" pitchFamily="34" charset="0"/>
              </a:rPr>
              <a:t>According to the experiment, we can find that the channel-wise attention module and the point-wise attention module can achieve complementary effects.</a:t>
            </a:r>
          </a:p>
          <a:p>
            <a:pPr marL="0" indent="0">
              <a:buNone/>
            </a:pPr>
            <a:r>
              <a:rPr lang="en-US" altLang="zh-TW" sz="2400" dirty="0">
                <a:solidFill>
                  <a:srgbClr val="222222"/>
                </a:solidFill>
                <a:latin typeface="arial" panose="020B0604020202020204" pitchFamily="34" charset="0"/>
              </a:rPr>
              <a:t>4. We improve the m</a:t>
            </a:r>
            <a:r>
              <a:rPr lang="en-US" altLang="zh-TW" sz="2400">
                <a:solidFill>
                  <a:srgbClr val="222222"/>
                </a:solidFill>
                <a:latin typeface="arial" panose="020B0604020202020204" pitchFamily="34" charset="0"/>
              </a:rPr>
              <a:t>IoU</a:t>
            </a:r>
            <a:r>
              <a:rPr lang="en-US" altLang="zh-TW" sz="2400" dirty="0">
                <a:solidFill>
                  <a:srgbClr val="222222"/>
                </a:solidFill>
                <a:latin typeface="arial" panose="020B0604020202020204" pitchFamily="34" charset="0"/>
              </a:rPr>
              <a:t> to 76.8% on Cityscapes validation set, while only reducing the FPS by 10%.</a:t>
            </a:r>
            <a:endParaRPr lang="zh-TW" altLang="en-US" sz="2400" dirty="0"/>
          </a:p>
        </p:txBody>
      </p:sp>
      <p:sp>
        <p:nvSpPr>
          <p:cNvPr id="16" name="矩形 15"/>
          <p:cNvSpPr/>
          <p:nvPr/>
        </p:nvSpPr>
        <p:spPr>
          <a:xfrm>
            <a:off x="4029785" y="538747"/>
            <a:ext cx="3746538" cy="830997"/>
          </a:xfrm>
          <a:prstGeom prst="rect">
            <a:avLst/>
          </a:prstGeom>
        </p:spPr>
        <p:txBody>
          <a:bodyPr wrap="none">
            <a:spAutoFit/>
          </a:bodyPr>
          <a:lstStyle/>
          <a:p>
            <a:pPr algn="ctr"/>
            <a:r>
              <a:rPr lang="en-US" altLang="zh-TW" sz="4800" b="1" dirty="0">
                <a:blipFill>
                  <a:blip r:embed="rId2">
                    <a:extLst>
                      <a:ext uri="{28A0092B-C50C-407E-A947-70E740481C1C}">
                        <a14:useLocalDpi xmlns:a14="http://schemas.microsoft.com/office/drawing/2010/main" val="0"/>
                      </a:ext>
                    </a:extLst>
                  </a:blip>
                  <a:tile tx="6350" ty="-127000" sx="65000" sy="64000" flip="none" algn="tl"/>
                </a:blipFill>
                <a:latin typeface="Georgia" panose="02040502050405020303"/>
                <a:cs typeface="+mj-cs"/>
              </a:rPr>
              <a:t>Conclusion</a:t>
            </a:r>
            <a:endParaRPr lang="zh-TW" altLang="en-US" dirty="0"/>
          </a:p>
        </p:txBody>
      </p:sp>
    </p:spTree>
    <p:extLst>
      <p:ext uri="{BB962C8B-B14F-4D97-AF65-F5344CB8AC3E}">
        <p14:creationId xmlns:p14="http://schemas.microsoft.com/office/powerpoint/2010/main" val="985463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資料庫圖表 17"/>
          <p:cNvGraphicFramePr/>
          <p:nvPr/>
        </p:nvGraphicFramePr>
        <p:xfrm>
          <a:off x="431800" y="-791798"/>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投影片編號版面配置區 1"/>
          <p:cNvSpPr>
            <a:spLocks noGrp="1"/>
          </p:cNvSpPr>
          <p:nvPr>
            <p:ph type="sldNum" sz="quarter" idx="12"/>
          </p:nvPr>
        </p:nvSpPr>
        <p:spPr/>
        <p:txBody>
          <a:bodyPr/>
          <a:lstStyle/>
          <a:p>
            <a:r>
              <a:rPr lang="en-US" altLang="zh-TW" dirty="0"/>
              <a:t>4</a:t>
            </a:r>
            <a:endParaRPr lang="en-US" dirty="0"/>
          </a:p>
        </p:txBody>
      </p:sp>
      <p:sp>
        <p:nvSpPr>
          <p:cNvPr id="8" name="文字方塊 7">
            <a:extLst>
              <a:ext uri="{FF2B5EF4-FFF2-40B4-BE49-F238E27FC236}">
                <a16:creationId xmlns:a16="http://schemas.microsoft.com/office/drawing/2014/main" id="{FAB52AD8-FCAE-4B58-9A15-83C85F2BF97A}"/>
              </a:ext>
            </a:extLst>
          </p:cNvPr>
          <p:cNvSpPr txBox="1"/>
          <p:nvPr/>
        </p:nvSpPr>
        <p:spPr>
          <a:xfrm>
            <a:off x="1261939" y="1336969"/>
            <a:ext cx="10399793" cy="1938992"/>
          </a:xfrm>
          <a:prstGeom prst="rect">
            <a:avLst/>
          </a:prstGeom>
          <a:noFill/>
        </p:spPr>
        <p:txBody>
          <a:bodyPr wrap="square">
            <a:spAutoFit/>
          </a:bodyPr>
          <a:lstStyle/>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In semantic segmentation tasks, we often use </a:t>
            </a:r>
            <a:r>
              <a:rPr lang="en-US" altLang="zh-TW" sz="2400" dirty="0" err="1"/>
              <a:t>mIoU</a:t>
            </a:r>
            <a:r>
              <a:rPr lang="en-US" altLang="zh-TW" sz="2400" dirty="0"/>
              <a:t> (Mean Intersection over Union) as an evaluation indicator.</a:t>
            </a:r>
          </a:p>
          <a:p>
            <a:pPr marL="342900" indent="-342900">
              <a:buFont typeface="Arial" panose="020B0604020202020204" pitchFamily="34" charset="0"/>
              <a:buChar char="•"/>
            </a:pPr>
            <a:endParaRPr lang="en-US" altLang="zh-TW" sz="2400" dirty="0"/>
          </a:p>
          <a:p>
            <a:pPr marL="342900" indent="-342900">
              <a:buFont typeface="Arial" panose="020B0604020202020204" pitchFamily="34" charset="0"/>
              <a:buChar char="•"/>
            </a:pPr>
            <a:r>
              <a:rPr lang="en-US" altLang="zh-TW" sz="2400" dirty="0"/>
              <a:t>As shown in the figure, the </a:t>
            </a:r>
            <a:r>
              <a:rPr lang="en-US" altLang="zh-TW" sz="2400" dirty="0" err="1"/>
              <a:t>IoU</a:t>
            </a:r>
            <a:r>
              <a:rPr lang="en-US" altLang="zh-TW" sz="2400" dirty="0"/>
              <a:t> of category B is 20/49.</a:t>
            </a:r>
          </a:p>
        </p:txBody>
      </p:sp>
      <p:graphicFrame>
        <p:nvGraphicFramePr>
          <p:cNvPr id="9" name="表格 9">
            <a:extLst>
              <a:ext uri="{FF2B5EF4-FFF2-40B4-BE49-F238E27FC236}">
                <a16:creationId xmlns:a16="http://schemas.microsoft.com/office/drawing/2014/main" id="{26BCE068-04E8-470C-9627-2D06FE19FA77}"/>
              </a:ext>
            </a:extLst>
          </p:cNvPr>
          <p:cNvGraphicFramePr>
            <a:graphicFrameLocks noGrp="1"/>
          </p:cNvGraphicFramePr>
          <p:nvPr>
            <p:extLst>
              <p:ext uri="{D42A27DB-BD31-4B8C-83A1-F6EECF244321}">
                <p14:modId xmlns:p14="http://schemas.microsoft.com/office/powerpoint/2010/main" val="2773927455"/>
              </p:ext>
            </p:extLst>
          </p:nvPr>
        </p:nvGraphicFramePr>
        <p:xfrm>
          <a:off x="3502416" y="3475406"/>
          <a:ext cx="5187168" cy="2400384"/>
        </p:xfrm>
        <a:graphic>
          <a:graphicData uri="http://schemas.openxmlformats.org/drawingml/2006/table">
            <a:tbl>
              <a:tblPr bandRow="1">
                <a:tableStyleId>{5C22544A-7EE6-4342-B048-85BDC9FD1C3A}</a:tableStyleId>
              </a:tblPr>
              <a:tblGrid>
                <a:gridCol w="1296792">
                  <a:extLst>
                    <a:ext uri="{9D8B030D-6E8A-4147-A177-3AD203B41FA5}">
                      <a16:colId xmlns:a16="http://schemas.microsoft.com/office/drawing/2014/main" val="2192588524"/>
                    </a:ext>
                  </a:extLst>
                </a:gridCol>
                <a:gridCol w="1296792">
                  <a:extLst>
                    <a:ext uri="{9D8B030D-6E8A-4147-A177-3AD203B41FA5}">
                      <a16:colId xmlns:a16="http://schemas.microsoft.com/office/drawing/2014/main" val="3100327429"/>
                    </a:ext>
                  </a:extLst>
                </a:gridCol>
                <a:gridCol w="1296792">
                  <a:extLst>
                    <a:ext uri="{9D8B030D-6E8A-4147-A177-3AD203B41FA5}">
                      <a16:colId xmlns:a16="http://schemas.microsoft.com/office/drawing/2014/main" val="3168348202"/>
                    </a:ext>
                  </a:extLst>
                </a:gridCol>
                <a:gridCol w="1296792">
                  <a:extLst>
                    <a:ext uri="{9D8B030D-6E8A-4147-A177-3AD203B41FA5}">
                      <a16:colId xmlns:a16="http://schemas.microsoft.com/office/drawing/2014/main" val="822622268"/>
                    </a:ext>
                  </a:extLst>
                </a:gridCol>
              </a:tblGrid>
              <a:tr h="600096">
                <a:tc>
                  <a:txBody>
                    <a:bodyPr/>
                    <a:lstStyle/>
                    <a:p>
                      <a:pPr algn="ctr"/>
                      <a:r>
                        <a:rPr lang="en-US" altLang="zh-TW" dirty="0"/>
                        <a:t>30</a:t>
                      </a:r>
                      <a:endParaRPr lang="zh-TW" altLang="en-US" dirty="0"/>
                    </a:p>
                  </a:txBody>
                  <a:tcPr/>
                </a:tc>
                <a:tc>
                  <a:txBody>
                    <a:bodyPr/>
                    <a:lstStyle/>
                    <a:p>
                      <a:pPr algn="ctr"/>
                      <a:r>
                        <a:rPr lang="en-US" altLang="zh-TW" dirty="0"/>
                        <a:t>5</a:t>
                      </a:r>
                      <a:endParaRPr lang="zh-TW" altLang="en-US" dirty="0"/>
                    </a:p>
                  </a:txBody>
                  <a:tcPr>
                    <a:solidFill>
                      <a:srgbClr val="FF0000"/>
                    </a:solidFill>
                  </a:tcPr>
                </a:tc>
                <a:tc>
                  <a:txBody>
                    <a:bodyPr/>
                    <a:lstStyle/>
                    <a:p>
                      <a:pPr algn="ctr"/>
                      <a:r>
                        <a:rPr lang="en-US" altLang="zh-TW" dirty="0"/>
                        <a:t>1</a:t>
                      </a:r>
                      <a:endParaRPr lang="zh-TW" altLang="en-US" dirty="0"/>
                    </a:p>
                  </a:txBody>
                  <a:tcPr/>
                </a:tc>
                <a:tc>
                  <a:txBody>
                    <a:bodyPr/>
                    <a:lstStyle/>
                    <a:p>
                      <a:pPr algn="ctr"/>
                      <a:r>
                        <a:rPr lang="en-US" altLang="zh-TW" dirty="0"/>
                        <a:t>4</a:t>
                      </a:r>
                      <a:endParaRPr lang="zh-TW" altLang="en-US" dirty="0"/>
                    </a:p>
                  </a:txBody>
                  <a:tcPr/>
                </a:tc>
                <a:extLst>
                  <a:ext uri="{0D108BD9-81ED-4DB2-BD59-A6C34878D82A}">
                    <a16:rowId xmlns:a16="http://schemas.microsoft.com/office/drawing/2014/main" val="320562328"/>
                  </a:ext>
                </a:extLst>
              </a:tr>
              <a:tr h="600096">
                <a:tc>
                  <a:txBody>
                    <a:bodyPr/>
                    <a:lstStyle/>
                    <a:p>
                      <a:pPr algn="ctr"/>
                      <a:r>
                        <a:rPr lang="en-US" altLang="zh-TW" dirty="0"/>
                        <a:t>5</a:t>
                      </a:r>
                      <a:endParaRPr lang="zh-TW" altLang="en-US" dirty="0"/>
                    </a:p>
                  </a:txBody>
                  <a:tcPr>
                    <a:solidFill>
                      <a:srgbClr val="00B0F0"/>
                    </a:solidFill>
                  </a:tcPr>
                </a:tc>
                <a:tc>
                  <a:txBody>
                    <a:bodyPr/>
                    <a:lstStyle/>
                    <a:p>
                      <a:pPr algn="ctr"/>
                      <a:r>
                        <a:rPr lang="en-US" altLang="zh-TW" dirty="0"/>
                        <a:t>20</a:t>
                      </a:r>
                      <a:endParaRPr lang="zh-TW" altLang="en-US" dirty="0"/>
                    </a:p>
                  </a:txBody>
                  <a:tcPr>
                    <a:solidFill>
                      <a:srgbClr val="804080"/>
                    </a:solidFill>
                  </a:tcPr>
                </a:tc>
                <a:tc>
                  <a:txBody>
                    <a:bodyPr/>
                    <a:lstStyle/>
                    <a:p>
                      <a:pPr algn="ctr"/>
                      <a:r>
                        <a:rPr lang="en-US" altLang="zh-TW" dirty="0"/>
                        <a:t>8</a:t>
                      </a:r>
                      <a:endParaRPr lang="zh-TW" altLang="en-US" dirty="0"/>
                    </a:p>
                  </a:txBody>
                  <a:tcPr>
                    <a:solidFill>
                      <a:srgbClr val="00B0F0"/>
                    </a:solidFill>
                  </a:tcPr>
                </a:tc>
                <a:tc>
                  <a:txBody>
                    <a:bodyPr/>
                    <a:lstStyle/>
                    <a:p>
                      <a:pPr algn="ctr"/>
                      <a:r>
                        <a:rPr lang="en-US" altLang="zh-TW" dirty="0"/>
                        <a:t>2</a:t>
                      </a:r>
                      <a:endParaRPr lang="zh-TW" altLang="en-US" dirty="0"/>
                    </a:p>
                  </a:txBody>
                  <a:tcPr>
                    <a:solidFill>
                      <a:srgbClr val="00B0F0"/>
                    </a:solidFill>
                  </a:tcPr>
                </a:tc>
                <a:extLst>
                  <a:ext uri="{0D108BD9-81ED-4DB2-BD59-A6C34878D82A}">
                    <a16:rowId xmlns:a16="http://schemas.microsoft.com/office/drawing/2014/main" val="2010777595"/>
                  </a:ext>
                </a:extLst>
              </a:tr>
              <a:tr h="600096">
                <a:tc>
                  <a:txBody>
                    <a:bodyPr/>
                    <a:lstStyle/>
                    <a:p>
                      <a:pPr algn="ctr"/>
                      <a:r>
                        <a:rPr lang="en-US" altLang="zh-TW" dirty="0"/>
                        <a:t>9</a:t>
                      </a:r>
                      <a:endParaRPr lang="zh-TW" altLang="en-US" dirty="0"/>
                    </a:p>
                  </a:txBody>
                  <a:tcPr/>
                </a:tc>
                <a:tc>
                  <a:txBody>
                    <a:bodyPr/>
                    <a:lstStyle/>
                    <a:p>
                      <a:pPr algn="ctr"/>
                      <a:r>
                        <a:rPr lang="en-US" altLang="zh-TW" dirty="0"/>
                        <a:t>7</a:t>
                      </a:r>
                      <a:endParaRPr lang="zh-TW" altLang="en-US" dirty="0"/>
                    </a:p>
                  </a:txBody>
                  <a:tcPr>
                    <a:solidFill>
                      <a:srgbClr val="FF0000"/>
                    </a:solidFill>
                  </a:tcPr>
                </a:tc>
                <a:tc>
                  <a:txBody>
                    <a:bodyPr/>
                    <a:lstStyle/>
                    <a:p>
                      <a:pPr algn="ctr"/>
                      <a:r>
                        <a:rPr lang="en-US" altLang="zh-TW" dirty="0"/>
                        <a:t>65</a:t>
                      </a:r>
                      <a:endParaRPr lang="zh-TW" altLang="en-US" dirty="0"/>
                    </a:p>
                  </a:txBody>
                  <a:tcPr/>
                </a:tc>
                <a:tc>
                  <a:txBody>
                    <a:bodyPr/>
                    <a:lstStyle/>
                    <a:p>
                      <a:pPr algn="ctr"/>
                      <a:r>
                        <a:rPr lang="en-US" altLang="zh-TW" dirty="0"/>
                        <a:t>10</a:t>
                      </a:r>
                      <a:endParaRPr lang="zh-TW" altLang="en-US" dirty="0"/>
                    </a:p>
                  </a:txBody>
                  <a:tcPr/>
                </a:tc>
                <a:extLst>
                  <a:ext uri="{0D108BD9-81ED-4DB2-BD59-A6C34878D82A}">
                    <a16:rowId xmlns:a16="http://schemas.microsoft.com/office/drawing/2014/main" val="3353091580"/>
                  </a:ext>
                </a:extLst>
              </a:tr>
              <a:tr h="600096">
                <a:tc>
                  <a:txBody>
                    <a:bodyPr/>
                    <a:lstStyle/>
                    <a:p>
                      <a:pPr algn="ctr"/>
                      <a:r>
                        <a:rPr lang="en-US" altLang="zh-TW" dirty="0"/>
                        <a:t>0</a:t>
                      </a:r>
                      <a:endParaRPr lang="zh-TW" altLang="en-US" dirty="0"/>
                    </a:p>
                  </a:txBody>
                  <a:tcPr/>
                </a:tc>
                <a:tc>
                  <a:txBody>
                    <a:bodyPr/>
                    <a:lstStyle/>
                    <a:p>
                      <a:pPr algn="ctr"/>
                      <a:r>
                        <a:rPr lang="en-US" altLang="zh-TW" dirty="0"/>
                        <a:t>2</a:t>
                      </a:r>
                      <a:endParaRPr lang="zh-TW" altLang="en-US" dirty="0"/>
                    </a:p>
                  </a:txBody>
                  <a:tcPr>
                    <a:solidFill>
                      <a:srgbClr val="FF0000"/>
                    </a:solidFill>
                  </a:tcPr>
                </a:tc>
                <a:tc>
                  <a:txBody>
                    <a:bodyPr/>
                    <a:lstStyle/>
                    <a:p>
                      <a:pPr algn="ctr"/>
                      <a:r>
                        <a:rPr lang="en-US" altLang="zh-TW" dirty="0"/>
                        <a:t>8</a:t>
                      </a:r>
                      <a:endParaRPr lang="zh-TW" altLang="en-US" dirty="0"/>
                    </a:p>
                  </a:txBody>
                  <a:tcPr/>
                </a:tc>
                <a:tc>
                  <a:txBody>
                    <a:bodyPr/>
                    <a:lstStyle/>
                    <a:p>
                      <a:pPr algn="ctr"/>
                      <a:r>
                        <a:rPr lang="en-US" altLang="zh-TW" dirty="0"/>
                        <a:t>22</a:t>
                      </a:r>
                      <a:endParaRPr lang="zh-TW" altLang="en-US" dirty="0"/>
                    </a:p>
                  </a:txBody>
                  <a:tcPr/>
                </a:tc>
                <a:extLst>
                  <a:ext uri="{0D108BD9-81ED-4DB2-BD59-A6C34878D82A}">
                    <a16:rowId xmlns:a16="http://schemas.microsoft.com/office/drawing/2014/main" val="1779386236"/>
                  </a:ext>
                </a:extLst>
              </a:tr>
            </a:tbl>
          </a:graphicData>
        </a:graphic>
      </p:graphicFrame>
      <p:sp>
        <p:nvSpPr>
          <p:cNvPr id="10" name="文字方塊 9">
            <a:extLst>
              <a:ext uri="{FF2B5EF4-FFF2-40B4-BE49-F238E27FC236}">
                <a16:creationId xmlns:a16="http://schemas.microsoft.com/office/drawing/2014/main" id="{9047275D-36DB-4778-BA1D-11E24B755A43}"/>
              </a:ext>
            </a:extLst>
          </p:cNvPr>
          <p:cNvSpPr txBox="1"/>
          <p:nvPr/>
        </p:nvSpPr>
        <p:spPr>
          <a:xfrm>
            <a:off x="3032690" y="3530153"/>
            <a:ext cx="764088" cy="369332"/>
          </a:xfrm>
          <a:prstGeom prst="rect">
            <a:avLst/>
          </a:prstGeom>
          <a:noFill/>
        </p:spPr>
        <p:txBody>
          <a:bodyPr wrap="square" rtlCol="0">
            <a:spAutoFit/>
          </a:bodyPr>
          <a:lstStyle/>
          <a:p>
            <a:r>
              <a:rPr lang="en-US" altLang="zh-TW" dirty="0"/>
              <a:t>A</a:t>
            </a:r>
            <a:endParaRPr lang="zh-TW" altLang="en-US" dirty="0"/>
          </a:p>
        </p:txBody>
      </p:sp>
      <p:sp>
        <p:nvSpPr>
          <p:cNvPr id="13" name="文字方塊 12">
            <a:extLst>
              <a:ext uri="{FF2B5EF4-FFF2-40B4-BE49-F238E27FC236}">
                <a16:creationId xmlns:a16="http://schemas.microsoft.com/office/drawing/2014/main" id="{D83A1808-ECB7-4B38-8ECC-D45B75EFE9E6}"/>
              </a:ext>
            </a:extLst>
          </p:cNvPr>
          <p:cNvSpPr txBox="1"/>
          <p:nvPr/>
        </p:nvSpPr>
        <p:spPr>
          <a:xfrm>
            <a:off x="3032690" y="4149183"/>
            <a:ext cx="764088" cy="369332"/>
          </a:xfrm>
          <a:prstGeom prst="rect">
            <a:avLst/>
          </a:prstGeom>
          <a:noFill/>
        </p:spPr>
        <p:txBody>
          <a:bodyPr wrap="square" rtlCol="0">
            <a:spAutoFit/>
          </a:bodyPr>
          <a:lstStyle/>
          <a:p>
            <a:r>
              <a:rPr lang="en-US" altLang="zh-TW" dirty="0"/>
              <a:t>B</a:t>
            </a:r>
            <a:endParaRPr lang="zh-TW" altLang="en-US" dirty="0"/>
          </a:p>
        </p:txBody>
      </p:sp>
      <p:sp>
        <p:nvSpPr>
          <p:cNvPr id="14" name="文字方塊 13">
            <a:extLst>
              <a:ext uri="{FF2B5EF4-FFF2-40B4-BE49-F238E27FC236}">
                <a16:creationId xmlns:a16="http://schemas.microsoft.com/office/drawing/2014/main" id="{E677F584-93C6-4E48-9A18-7960F5999063}"/>
              </a:ext>
            </a:extLst>
          </p:cNvPr>
          <p:cNvSpPr txBox="1"/>
          <p:nvPr/>
        </p:nvSpPr>
        <p:spPr>
          <a:xfrm>
            <a:off x="3032690" y="4768213"/>
            <a:ext cx="764088" cy="369332"/>
          </a:xfrm>
          <a:prstGeom prst="rect">
            <a:avLst/>
          </a:prstGeom>
          <a:noFill/>
        </p:spPr>
        <p:txBody>
          <a:bodyPr wrap="square" rtlCol="0">
            <a:spAutoFit/>
          </a:bodyPr>
          <a:lstStyle/>
          <a:p>
            <a:r>
              <a:rPr lang="en-US" altLang="zh-TW" dirty="0"/>
              <a:t>C</a:t>
            </a:r>
            <a:endParaRPr lang="zh-TW" altLang="en-US" dirty="0"/>
          </a:p>
        </p:txBody>
      </p:sp>
      <p:sp>
        <p:nvSpPr>
          <p:cNvPr id="15" name="文字方塊 14">
            <a:extLst>
              <a:ext uri="{FF2B5EF4-FFF2-40B4-BE49-F238E27FC236}">
                <a16:creationId xmlns:a16="http://schemas.microsoft.com/office/drawing/2014/main" id="{205C3369-4AE1-44CD-85F0-098336A777DF}"/>
              </a:ext>
            </a:extLst>
          </p:cNvPr>
          <p:cNvSpPr txBox="1"/>
          <p:nvPr/>
        </p:nvSpPr>
        <p:spPr>
          <a:xfrm>
            <a:off x="3032690" y="5418755"/>
            <a:ext cx="764088" cy="369332"/>
          </a:xfrm>
          <a:prstGeom prst="rect">
            <a:avLst/>
          </a:prstGeom>
          <a:noFill/>
        </p:spPr>
        <p:txBody>
          <a:bodyPr wrap="square" rtlCol="0">
            <a:spAutoFit/>
          </a:bodyPr>
          <a:lstStyle/>
          <a:p>
            <a:r>
              <a:rPr lang="en-US" altLang="zh-TW" dirty="0"/>
              <a:t>D</a:t>
            </a:r>
            <a:endParaRPr lang="zh-TW" altLang="en-US" dirty="0"/>
          </a:p>
        </p:txBody>
      </p:sp>
      <p:sp>
        <p:nvSpPr>
          <p:cNvPr id="16" name="文字方塊 15">
            <a:extLst>
              <a:ext uri="{FF2B5EF4-FFF2-40B4-BE49-F238E27FC236}">
                <a16:creationId xmlns:a16="http://schemas.microsoft.com/office/drawing/2014/main" id="{76A8F249-EC85-49C5-AE9C-C1413F568CE3}"/>
              </a:ext>
            </a:extLst>
          </p:cNvPr>
          <p:cNvSpPr txBox="1"/>
          <p:nvPr/>
        </p:nvSpPr>
        <p:spPr>
          <a:xfrm>
            <a:off x="4035120" y="5942653"/>
            <a:ext cx="764088" cy="369332"/>
          </a:xfrm>
          <a:prstGeom prst="rect">
            <a:avLst/>
          </a:prstGeom>
          <a:noFill/>
        </p:spPr>
        <p:txBody>
          <a:bodyPr wrap="square" rtlCol="0">
            <a:spAutoFit/>
          </a:bodyPr>
          <a:lstStyle/>
          <a:p>
            <a:r>
              <a:rPr lang="en-US" altLang="zh-TW" dirty="0"/>
              <a:t>A</a:t>
            </a:r>
            <a:endParaRPr lang="zh-TW" altLang="en-US" dirty="0"/>
          </a:p>
        </p:txBody>
      </p:sp>
      <p:sp>
        <p:nvSpPr>
          <p:cNvPr id="17" name="文字方塊 16">
            <a:extLst>
              <a:ext uri="{FF2B5EF4-FFF2-40B4-BE49-F238E27FC236}">
                <a16:creationId xmlns:a16="http://schemas.microsoft.com/office/drawing/2014/main" id="{6B898FDF-6FF6-4D03-8129-1C11A9E5F45A}"/>
              </a:ext>
            </a:extLst>
          </p:cNvPr>
          <p:cNvSpPr txBox="1"/>
          <p:nvPr/>
        </p:nvSpPr>
        <p:spPr>
          <a:xfrm>
            <a:off x="7925496" y="5942653"/>
            <a:ext cx="764088" cy="369332"/>
          </a:xfrm>
          <a:prstGeom prst="rect">
            <a:avLst/>
          </a:prstGeom>
          <a:noFill/>
        </p:spPr>
        <p:txBody>
          <a:bodyPr wrap="square" rtlCol="0">
            <a:spAutoFit/>
          </a:bodyPr>
          <a:lstStyle/>
          <a:p>
            <a:r>
              <a:rPr lang="en-US" altLang="zh-TW" dirty="0"/>
              <a:t>D</a:t>
            </a:r>
            <a:endParaRPr lang="zh-TW" altLang="en-US" dirty="0"/>
          </a:p>
        </p:txBody>
      </p:sp>
      <p:sp>
        <p:nvSpPr>
          <p:cNvPr id="19" name="文字方塊 18">
            <a:extLst>
              <a:ext uri="{FF2B5EF4-FFF2-40B4-BE49-F238E27FC236}">
                <a16:creationId xmlns:a16="http://schemas.microsoft.com/office/drawing/2014/main" id="{15DAE14C-953D-48ED-8F2D-EF0E4AD6A166}"/>
              </a:ext>
            </a:extLst>
          </p:cNvPr>
          <p:cNvSpPr txBox="1"/>
          <p:nvPr/>
        </p:nvSpPr>
        <p:spPr>
          <a:xfrm>
            <a:off x="5331912" y="5942653"/>
            <a:ext cx="764088" cy="369332"/>
          </a:xfrm>
          <a:prstGeom prst="rect">
            <a:avLst/>
          </a:prstGeom>
          <a:noFill/>
        </p:spPr>
        <p:txBody>
          <a:bodyPr wrap="square" rtlCol="0">
            <a:spAutoFit/>
          </a:bodyPr>
          <a:lstStyle/>
          <a:p>
            <a:r>
              <a:rPr lang="en-US" altLang="zh-TW" dirty="0"/>
              <a:t>B</a:t>
            </a:r>
            <a:endParaRPr lang="zh-TW" altLang="en-US" dirty="0"/>
          </a:p>
        </p:txBody>
      </p:sp>
      <p:sp>
        <p:nvSpPr>
          <p:cNvPr id="21" name="文字方塊 20">
            <a:extLst>
              <a:ext uri="{FF2B5EF4-FFF2-40B4-BE49-F238E27FC236}">
                <a16:creationId xmlns:a16="http://schemas.microsoft.com/office/drawing/2014/main" id="{8AD83937-6719-47C3-BA43-EC00D5E33BA0}"/>
              </a:ext>
            </a:extLst>
          </p:cNvPr>
          <p:cNvSpPr txBox="1"/>
          <p:nvPr/>
        </p:nvSpPr>
        <p:spPr>
          <a:xfrm>
            <a:off x="6628704" y="5942653"/>
            <a:ext cx="764088" cy="369332"/>
          </a:xfrm>
          <a:prstGeom prst="rect">
            <a:avLst/>
          </a:prstGeom>
          <a:noFill/>
        </p:spPr>
        <p:txBody>
          <a:bodyPr wrap="square" rtlCol="0">
            <a:spAutoFit/>
          </a:bodyPr>
          <a:lstStyle/>
          <a:p>
            <a:r>
              <a:rPr lang="en-US" altLang="zh-TW" dirty="0"/>
              <a:t>C</a:t>
            </a:r>
            <a:endParaRPr lang="zh-TW" altLang="en-US" dirty="0"/>
          </a:p>
        </p:txBody>
      </p:sp>
      <p:sp>
        <p:nvSpPr>
          <p:cNvPr id="11" name="文字方塊 10">
            <a:extLst>
              <a:ext uri="{FF2B5EF4-FFF2-40B4-BE49-F238E27FC236}">
                <a16:creationId xmlns:a16="http://schemas.microsoft.com/office/drawing/2014/main" id="{35F89583-E25D-4AEC-AFCA-58A95A57625F}"/>
              </a:ext>
            </a:extLst>
          </p:cNvPr>
          <p:cNvSpPr txBox="1"/>
          <p:nvPr/>
        </p:nvSpPr>
        <p:spPr>
          <a:xfrm>
            <a:off x="5314168" y="6378848"/>
            <a:ext cx="2178833" cy="369332"/>
          </a:xfrm>
          <a:prstGeom prst="rect">
            <a:avLst/>
          </a:prstGeom>
          <a:noFill/>
        </p:spPr>
        <p:txBody>
          <a:bodyPr wrap="square" rtlCol="0">
            <a:spAutoFit/>
          </a:bodyPr>
          <a:lstStyle/>
          <a:p>
            <a:r>
              <a:rPr lang="en-US" altLang="zh-TW" dirty="0"/>
              <a:t>Predicted Value</a:t>
            </a:r>
            <a:endParaRPr lang="zh-TW" altLang="en-US" dirty="0"/>
          </a:p>
        </p:txBody>
      </p:sp>
      <p:sp>
        <p:nvSpPr>
          <p:cNvPr id="23" name="文字方塊 22">
            <a:extLst>
              <a:ext uri="{FF2B5EF4-FFF2-40B4-BE49-F238E27FC236}">
                <a16:creationId xmlns:a16="http://schemas.microsoft.com/office/drawing/2014/main" id="{0F461958-8CBE-460C-9CEF-279D446722A4}"/>
              </a:ext>
            </a:extLst>
          </p:cNvPr>
          <p:cNvSpPr txBox="1"/>
          <p:nvPr/>
        </p:nvSpPr>
        <p:spPr>
          <a:xfrm>
            <a:off x="1432431" y="4474454"/>
            <a:ext cx="2178833" cy="369332"/>
          </a:xfrm>
          <a:prstGeom prst="rect">
            <a:avLst/>
          </a:prstGeom>
          <a:noFill/>
        </p:spPr>
        <p:txBody>
          <a:bodyPr wrap="square" rtlCol="0">
            <a:spAutoFit/>
          </a:bodyPr>
          <a:lstStyle/>
          <a:p>
            <a:r>
              <a:rPr lang="en-US" altLang="zh-TW" dirty="0"/>
              <a:t>Ground Truth</a:t>
            </a:r>
            <a:endParaRPr lang="zh-TW" altLang="en-US" dirty="0"/>
          </a:p>
        </p:txBody>
      </p:sp>
    </p:spTree>
    <p:extLst>
      <p:ext uri="{BB962C8B-B14F-4D97-AF65-F5344CB8AC3E}">
        <p14:creationId xmlns:p14="http://schemas.microsoft.com/office/powerpoint/2010/main" val="4039144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r>
              <a:rPr lang="en-US" altLang="zh-TW" dirty="0"/>
              <a:t>40</a:t>
            </a:r>
            <a:endParaRPr lang="en-US" dirty="0"/>
          </a:p>
        </p:txBody>
      </p:sp>
      <p:sp>
        <p:nvSpPr>
          <p:cNvPr id="5" name="矩形 4"/>
          <p:cNvSpPr/>
          <p:nvPr/>
        </p:nvSpPr>
        <p:spPr>
          <a:xfrm>
            <a:off x="4202908" y="538747"/>
            <a:ext cx="3400290" cy="830997"/>
          </a:xfrm>
          <a:prstGeom prst="rect">
            <a:avLst/>
          </a:prstGeom>
        </p:spPr>
        <p:txBody>
          <a:bodyPr wrap="none">
            <a:spAutoFit/>
          </a:bodyPr>
          <a:lstStyle/>
          <a:p>
            <a:pPr algn="ctr"/>
            <a:r>
              <a:rPr lang="en-US" altLang="zh-TW" sz="4800" b="1" dirty="0">
                <a:blipFill>
                  <a:blip r:embed="rId2">
                    <a:extLst>
                      <a:ext uri="{28A0092B-C50C-407E-A947-70E740481C1C}">
                        <a14:useLocalDpi xmlns:a14="http://schemas.microsoft.com/office/drawing/2010/main" val="0"/>
                      </a:ext>
                    </a:extLst>
                  </a:blip>
                  <a:tile tx="6350" ty="-127000" sx="65000" sy="64000" flip="none" algn="tl"/>
                </a:blipFill>
                <a:latin typeface="Georgia" panose="02040502050405020303"/>
                <a:cs typeface="+mj-cs"/>
              </a:rPr>
              <a:t>Reference</a:t>
            </a:r>
            <a:endParaRPr lang="zh-TW" altLang="en-US" dirty="0"/>
          </a:p>
        </p:txBody>
      </p:sp>
      <p:sp>
        <p:nvSpPr>
          <p:cNvPr id="6" name="內容版面配置區 2"/>
          <p:cNvSpPr>
            <a:spLocks noGrp="1"/>
          </p:cNvSpPr>
          <p:nvPr>
            <p:ph idx="1"/>
          </p:nvPr>
        </p:nvSpPr>
        <p:spPr>
          <a:xfrm>
            <a:off x="1078237" y="1852960"/>
            <a:ext cx="10058400" cy="4050792"/>
          </a:xfrm>
        </p:spPr>
        <p:txBody>
          <a:bodyPr>
            <a:noAutofit/>
          </a:bodyPr>
          <a:lstStyle/>
          <a:p>
            <a:r>
              <a:rPr lang="en-US" altLang="zh-TW" sz="1400" dirty="0"/>
              <a:t>[1]</a:t>
            </a:r>
            <a:r>
              <a:rPr lang="zh-TW" altLang="en-US" sz="1400" dirty="0"/>
              <a:t> </a:t>
            </a:r>
            <a:r>
              <a:rPr lang="en-US" altLang="zh-TW" sz="1400" dirty="0"/>
              <a:t>J. Hu, L. Shen, and G. Sun, “Squeeze-and-excitation networks,” in Proceedings of the IEEE Conference on Computer Vision and Pattern Recognition, 2018.</a:t>
            </a:r>
          </a:p>
          <a:p>
            <a:r>
              <a:rPr lang="en-US" altLang="zh-TW" sz="1400" dirty="0"/>
              <a:t>[2]</a:t>
            </a:r>
            <a:r>
              <a:rPr lang="zh-TW" altLang="en-US" sz="1400" dirty="0"/>
              <a:t> </a:t>
            </a:r>
            <a:r>
              <a:rPr lang="en-US" altLang="zh-TW" sz="1400" dirty="0"/>
              <a:t>Z. Zhu, M. Xu, S. Bai, T. Huang, and X. Bai, “Asymmetric non-local neural networks for semantic segmentation,” in Proceedings of the IEEE International Conference on Computer Vision, 2019.</a:t>
            </a:r>
          </a:p>
          <a:p>
            <a:r>
              <a:rPr lang="en-US" altLang="zh-TW" sz="1400" dirty="0"/>
              <a:t>[3]</a:t>
            </a:r>
            <a:r>
              <a:rPr lang="zh-TW" altLang="en-US" sz="1400" dirty="0"/>
              <a:t> </a:t>
            </a:r>
            <a:r>
              <a:rPr lang="en-US" altLang="zh-TW" sz="1400" dirty="0"/>
              <a:t>C. Yu, J. Wang, C. Peng, C. Gao, G. Yu, and N. Sang. </a:t>
            </a:r>
            <a:r>
              <a:rPr lang="en-US" altLang="zh-TW" sz="1400" dirty="0" err="1"/>
              <a:t>Bisenet</a:t>
            </a:r>
            <a:r>
              <a:rPr lang="en-US" altLang="zh-TW" sz="1400" dirty="0"/>
              <a:t>: “Bilateral segmentation network for real-time semantic segmentation.” in Proceedings of the European Conference on Computer Vision, 2018.</a:t>
            </a:r>
          </a:p>
          <a:p>
            <a:r>
              <a:rPr lang="en-US" altLang="zh-TW" sz="1400" dirty="0"/>
              <a:t>[4]</a:t>
            </a:r>
            <a:r>
              <a:rPr lang="zh-TW" altLang="en-US" sz="1400" dirty="0"/>
              <a:t> </a:t>
            </a:r>
            <a:r>
              <a:rPr lang="en-US" altLang="zh-TW" sz="1400" dirty="0"/>
              <a:t>K. He, X. Zhang, S. Ren, and J. Sun, “Deep residual learning for image recognition,” in Proceedings of the IEEE Conference on Computer Vision and Pattern Recognition, 2016.</a:t>
            </a:r>
          </a:p>
          <a:p>
            <a:r>
              <a:rPr lang="en-US" altLang="zh-TW" sz="1400" dirty="0"/>
              <a:t>[5]</a:t>
            </a:r>
            <a:r>
              <a:rPr lang="zh-TW" altLang="en-US" sz="1400" dirty="0"/>
              <a:t> </a:t>
            </a:r>
            <a:r>
              <a:rPr lang="en-US" altLang="zh-TW" sz="1400" dirty="0"/>
              <a:t>F. </a:t>
            </a:r>
            <a:r>
              <a:rPr lang="en-US" altLang="zh-TW" sz="1400" dirty="0" err="1"/>
              <a:t>Chollet</a:t>
            </a:r>
            <a:r>
              <a:rPr lang="en-US" altLang="zh-TW" sz="1400" dirty="0"/>
              <a:t>, “</a:t>
            </a:r>
            <a:r>
              <a:rPr lang="en-US" altLang="zh-TW" sz="1400" dirty="0" err="1"/>
              <a:t>Xception</a:t>
            </a:r>
            <a:r>
              <a:rPr lang="en-US" altLang="zh-TW" sz="1400" dirty="0"/>
              <a:t>: Deep learning with </a:t>
            </a:r>
            <a:r>
              <a:rPr lang="en-US" altLang="zh-TW" sz="1400" dirty="0" err="1"/>
              <a:t>depthwise</a:t>
            </a:r>
            <a:r>
              <a:rPr lang="en-US" altLang="zh-TW" sz="1400" dirty="0"/>
              <a:t> separable convolutions,” in Proceedings of the IEEE Conference on Computer Vision and Pattern Recognition, 2017.</a:t>
            </a:r>
          </a:p>
          <a:p>
            <a:r>
              <a:rPr lang="en-US" altLang="zh-TW" sz="1400" dirty="0"/>
              <a:t>[6]</a:t>
            </a:r>
            <a:r>
              <a:rPr lang="zh-TW" altLang="en-US" sz="1400" dirty="0"/>
              <a:t> </a:t>
            </a:r>
            <a:r>
              <a:rPr lang="fr-FR" altLang="zh-TW" sz="1400" dirty="0"/>
              <a:t>A. G. Howard et al., “MobileNets: Efficient convolutional neural networks for mobile vision applications,” arXiv preprint arXiv:1704.04861v1 [cs.CV], 2017.</a:t>
            </a:r>
            <a:endParaRPr lang="en-US" altLang="zh-TW" sz="1400" dirty="0"/>
          </a:p>
          <a:p>
            <a:r>
              <a:rPr lang="en-US" altLang="zh-TW" sz="1400" dirty="0"/>
              <a:t>[7]</a:t>
            </a:r>
            <a:r>
              <a:rPr lang="zh-TW" altLang="en-US" sz="1400" dirty="0"/>
              <a:t> </a:t>
            </a:r>
            <a:r>
              <a:rPr lang="en-US" altLang="zh-TW" sz="1400" dirty="0"/>
              <a:t>K. He, X. Zhang, S. Ren, and J. Sun, “Spatial pyramid pooling in deep convolutional networks for visual recognition,” in Proceedings of the European Conference on Computer Vision, 2014, pp. 346–361.</a:t>
            </a:r>
          </a:p>
          <a:p>
            <a:pPr marL="0" indent="0">
              <a:buNone/>
            </a:pPr>
            <a:br>
              <a:rPr lang="en-US" altLang="zh-TW" sz="1400" i="1" dirty="0"/>
            </a:br>
            <a:endParaRPr lang="en-US" altLang="zh-TW" sz="1400" i="1" dirty="0"/>
          </a:p>
          <a:p>
            <a:endParaRPr lang="zh-TW" altLang="en-US" sz="1400" dirty="0"/>
          </a:p>
        </p:txBody>
      </p:sp>
    </p:spTree>
    <p:extLst>
      <p:ext uri="{BB962C8B-B14F-4D97-AF65-F5344CB8AC3E}">
        <p14:creationId xmlns:p14="http://schemas.microsoft.com/office/powerpoint/2010/main" val="2302176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4FAB73BC-B049-4115-A692-8D63A059BFB8}" type="slidenum">
              <a:rPr lang="en-US" smtClean="0"/>
              <a:t>41</a:t>
            </a:fld>
            <a:endParaRPr lang="en-US" dirty="0"/>
          </a:p>
        </p:txBody>
      </p:sp>
      <p:pic>
        <p:nvPicPr>
          <p:cNvPr id="5" name="Picture 2" descr="ãQ&amp;A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402" y="445977"/>
            <a:ext cx="5826806" cy="582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6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資料庫圖表 17"/>
          <p:cNvGraphicFramePr/>
          <p:nvPr/>
        </p:nvGraphicFramePr>
        <p:xfrm>
          <a:off x="431800" y="-791798"/>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投影片編號版面配置區 1"/>
          <p:cNvSpPr>
            <a:spLocks noGrp="1"/>
          </p:cNvSpPr>
          <p:nvPr>
            <p:ph type="sldNum" sz="quarter" idx="12"/>
          </p:nvPr>
        </p:nvSpPr>
        <p:spPr/>
        <p:txBody>
          <a:bodyPr/>
          <a:lstStyle/>
          <a:p>
            <a:r>
              <a:rPr lang="en-US" altLang="zh-TW" dirty="0"/>
              <a:t>5</a:t>
            </a:r>
            <a:endParaRPr lang="en-US" dirty="0"/>
          </a:p>
        </p:txBody>
      </p:sp>
      <p:pic>
        <p:nvPicPr>
          <p:cNvPr id="6" name="圖片 5">
            <a:extLst>
              <a:ext uri="{FF2B5EF4-FFF2-40B4-BE49-F238E27FC236}">
                <a16:creationId xmlns:a16="http://schemas.microsoft.com/office/drawing/2014/main" id="{76F21425-B9E6-4631-B230-C724BE1701C4}"/>
              </a:ext>
            </a:extLst>
          </p:cNvPr>
          <p:cNvPicPr>
            <a:picLocks noChangeAspect="1"/>
          </p:cNvPicPr>
          <p:nvPr/>
        </p:nvPicPr>
        <p:blipFill>
          <a:blip r:embed="rId8"/>
          <a:stretch>
            <a:fillRect/>
          </a:stretch>
        </p:blipFill>
        <p:spPr>
          <a:xfrm>
            <a:off x="1686353" y="2378999"/>
            <a:ext cx="8451169" cy="3622986"/>
          </a:xfrm>
          <a:prstGeom prst="rect">
            <a:avLst/>
          </a:prstGeom>
        </p:spPr>
      </p:pic>
      <p:sp>
        <p:nvSpPr>
          <p:cNvPr id="10" name="文字方塊 9">
            <a:extLst>
              <a:ext uri="{FF2B5EF4-FFF2-40B4-BE49-F238E27FC236}">
                <a16:creationId xmlns:a16="http://schemas.microsoft.com/office/drawing/2014/main" id="{7459CD90-D70C-4318-9FB5-F229D47AF24E}"/>
              </a:ext>
            </a:extLst>
          </p:cNvPr>
          <p:cNvSpPr txBox="1"/>
          <p:nvPr/>
        </p:nvSpPr>
        <p:spPr>
          <a:xfrm>
            <a:off x="1217718" y="1561050"/>
            <a:ext cx="10833802" cy="830997"/>
          </a:xfrm>
          <a:prstGeom prst="rect">
            <a:avLst/>
          </a:prstGeom>
          <a:noFill/>
        </p:spPr>
        <p:txBody>
          <a:bodyPr wrap="square">
            <a:spAutoFit/>
          </a:bodyPr>
          <a:lstStyle/>
          <a:p>
            <a:pPr marL="342900" indent="-342900">
              <a:buFont typeface="Arial" panose="020B0604020202020204" pitchFamily="34" charset="0"/>
              <a:buChar char="•"/>
            </a:pPr>
            <a:r>
              <a:rPr lang="en-US" altLang="zh-TW" sz="2400" dirty="0"/>
              <a:t>With the development of deep learning, research on semantic segmentation has also begun.</a:t>
            </a:r>
            <a:endParaRPr lang="zh-TW" altLang="en-US" sz="2400" dirty="0"/>
          </a:p>
        </p:txBody>
      </p:sp>
      <p:sp>
        <p:nvSpPr>
          <p:cNvPr id="12" name="文字方塊 11">
            <a:extLst>
              <a:ext uri="{FF2B5EF4-FFF2-40B4-BE49-F238E27FC236}">
                <a16:creationId xmlns:a16="http://schemas.microsoft.com/office/drawing/2014/main" id="{9D6FE52F-05CD-4DA3-A784-E81C141486E2}"/>
              </a:ext>
            </a:extLst>
          </p:cNvPr>
          <p:cNvSpPr txBox="1"/>
          <p:nvPr/>
        </p:nvSpPr>
        <p:spPr>
          <a:xfrm>
            <a:off x="994079" y="6150556"/>
            <a:ext cx="9835719" cy="523220"/>
          </a:xfrm>
          <a:prstGeom prst="rect">
            <a:avLst/>
          </a:prstGeom>
          <a:noFill/>
        </p:spPr>
        <p:txBody>
          <a:bodyPr wrap="square">
            <a:spAutoFit/>
          </a:bodyPr>
          <a:lstStyle/>
          <a:p>
            <a:r>
              <a:rPr lang="en-US" altLang="zh-TW" sz="1400" dirty="0"/>
              <a:t>J. Long, E. </a:t>
            </a:r>
            <a:r>
              <a:rPr lang="en-US" altLang="zh-TW" sz="1400" dirty="0" err="1"/>
              <a:t>Shelhamer</a:t>
            </a:r>
            <a:r>
              <a:rPr lang="en-US" altLang="zh-TW" sz="1400" dirty="0"/>
              <a:t>, and T. Darrell, “Fully convolutional networks for semantic segmentation,” in Proceedings of the IEEE Conference on Computer Vision and Pattern Recognition, 2015.</a:t>
            </a:r>
            <a:endParaRPr lang="zh-TW" altLang="en-US" sz="1400" dirty="0"/>
          </a:p>
        </p:txBody>
      </p:sp>
      <p:pic>
        <p:nvPicPr>
          <p:cNvPr id="3" name="圖片 2"/>
          <p:cNvPicPr>
            <a:picLocks noChangeAspect="1"/>
          </p:cNvPicPr>
          <p:nvPr/>
        </p:nvPicPr>
        <p:blipFill>
          <a:blip r:embed="rId9"/>
          <a:stretch>
            <a:fillRect/>
          </a:stretch>
        </p:blipFill>
        <p:spPr>
          <a:xfrm>
            <a:off x="994079" y="3778411"/>
            <a:ext cx="3869266" cy="2297859"/>
          </a:xfrm>
          <a:prstGeom prst="rect">
            <a:avLst/>
          </a:prstGeom>
        </p:spPr>
      </p:pic>
    </p:spTree>
    <p:extLst>
      <p:ext uri="{BB962C8B-B14F-4D97-AF65-F5344CB8AC3E}">
        <p14:creationId xmlns:p14="http://schemas.microsoft.com/office/powerpoint/2010/main" val="2277421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資料庫圖表 17"/>
          <p:cNvGraphicFramePr/>
          <p:nvPr>
            <p:extLst>
              <p:ext uri="{D42A27DB-BD31-4B8C-83A1-F6EECF244321}">
                <p14:modId xmlns:p14="http://schemas.microsoft.com/office/powerpoint/2010/main" val="256136831"/>
              </p:ext>
            </p:extLst>
          </p:nvPr>
        </p:nvGraphicFramePr>
        <p:xfrm>
          <a:off x="431800" y="-791798"/>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投影片編號版面配置區 1"/>
          <p:cNvSpPr>
            <a:spLocks noGrp="1"/>
          </p:cNvSpPr>
          <p:nvPr>
            <p:ph type="sldNum" sz="quarter" idx="12"/>
          </p:nvPr>
        </p:nvSpPr>
        <p:spPr/>
        <p:txBody>
          <a:bodyPr/>
          <a:lstStyle/>
          <a:p>
            <a:r>
              <a:rPr lang="en-US" altLang="zh-TW" dirty="0"/>
              <a:t>6</a:t>
            </a:r>
            <a:endParaRPr lang="en-US" dirty="0"/>
          </a:p>
        </p:txBody>
      </p:sp>
      <p:sp>
        <p:nvSpPr>
          <p:cNvPr id="9" name="內容版面配置區 2"/>
          <p:cNvSpPr>
            <a:spLocks noGrp="1"/>
          </p:cNvSpPr>
          <p:nvPr>
            <p:ph idx="1"/>
          </p:nvPr>
        </p:nvSpPr>
        <p:spPr>
          <a:xfrm>
            <a:off x="994692" y="1895939"/>
            <a:ext cx="10441571" cy="4649782"/>
          </a:xfrm>
        </p:spPr>
        <p:txBody>
          <a:bodyPr>
            <a:normAutofit lnSpcReduction="10000"/>
          </a:bodyPr>
          <a:lstStyle/>
          <a:p>
            <a:pPr marL="0" indent="0">
              <a:buNone/>
            </a:pPr>
            <a:r>
              <a:rPr lang="en-US" altLang="zh-TW" sz="2400" dirty="0"/>
              <a:t>1.Even if FCN achieves great success, we still expect to continue to advance its accuracy.</a:t>
            </a:r>
          </a:p>
          <a:p>
            <a:pPr marL="0" indent="0">
              <a:buNone/>
            </a:pPr>
            <a:endParaRPr lang="en-US" altLang="zh-TW" sz="2400" dirty="0"/>
          </a:p>
          <a:p>
            <a:pPr marL="0" indent="0">
              <a:buNone/>
            </a:pPr>
            <a:r>
              <a:rPr lang="en-US" altLang="zh-TW" sz="2400" dirty="0"/>
              <a:t>2.With the demand of mobile devices, real-time semantic segmentation network becomes an issue.</a:t>
            </a:r>
          </a:p>
          <a:p>
            <a:pPr marL="0" indent="0">
              <a:buNone/>
            </a:pPr>
            <a:endParaRPr lang="en-US" altLang="zh-TW" sz="2400" b="1" dirty="0"/>
          </a:p>
          <a:p>
            <a:pPr marL="0" indent="0">
              <a:buNone/>
            </a:pPr>
            <a:r>
              <a:rPr lang="en-US" altLang="zh-TW" sz="2400" dirty="0"/>
              <a:t>3. As the model is simplified to reduce the consumption of computing resources, the accuracy of real-time semantic segmentation is reduced.</a:t>
            </a:r>
          </a:p>
          <a:p>
            <a:pPr marL="274320" lvl="1" indent="0">
              <a:buNone/>
            </a:pPr>
            <a:endParaRPr lang="en-US" altLang="zh-TW" sz="2400" i="1" dirty="0"/>
          </a:p>
          <a:p>
            <a:pPr marL="0" indent="0">
              <a:buNone/>
            </a:pPr>
            <a:r>
              <a:rPr lang="en-US" altLang="zh-TW" sz="2400" dirty="0"/>
              <a:t>4. We want to optimize the accuracy of the real-time semantic segmentation network with a small increase in computing resource consumption.</a:t>
            </a:r>
            <a:endParaRPr lang="en-US" altLang="zh-TW" sz="2400" b="1" dirty="0"/>
          </a:p>
          <a:p>
            <a:endParaRPr lang="zh-TW" altLang="en-US" dirty="0"/>
          </a:p>
        </p:txBody>
      </p:sp>
    </p:spTree>
    <p:extLst>
      <p:ext uri="{BB962C8B-B14F-4D97-AF65-F5344CB8AC3E}">
        <p14:creationId xmlns:p14="http://schemas.microsoft.com/office/powerpoint/2010/main" val="14625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資料庫圖表 5"/>
          <p:cNvGraphicFramePr/>
          <p:nvPr>
            <p:extLst>
              <p:ext uri="{D42A27DB-BD31-4B8C-83A1-F6EECF244321}">
                <p14:modId xmlns:p14="http://schemas.microsoft.com/office/powerpoint/2010/main" val="2123389365"/>
              </p:ext>
            </p:extLst>
          </p:nvPr>
        </p:nvGraphicFramePr>
        <p:xfrm>
          <a:off x="500888" y="-547451"/>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內容版面配置區 2"/>
          <p:cNvSpPr>
            <a:spLocks noGrp="1"/>
          </p:cNvSpPr>
          <p:nvPr>
            <p:ph idx="1"/>
          </p:nvPr>
        </p:nvSpPr>
        <p:spPr>
          <a:xfrm>
            <a:off x="1069848" y="2121408"/>
            <a:ext cx="10435387" cy="4649782"/>
          </a:xfrm>
        </p:spPr>
        <p:txBody>
          <a:bodyPr>
            <a:normAutofit/>
          </a:bodyPr>
          <a:lstStyle/>
          <a:p>
            <a:pPr marL="0" indent="0">
              <a:buNone/>
            </a:pPr>
            <a:r>
              <a:rPr lang="en-US" altLang="zh-TW" b="1" dirty="0"/>
              <a:t>1. Attention Module</a:t>
            </a:r>
          </a:p>
          <a:p>
            <a:pPr lvl="1"/>
            <a:r>
              <a:rPr lang="en-US" altLang="zh-TW" i="1" dirty="0"/>
              <a:t>SE-Block [1]</a:t>
            </a:r>
          </a:p>
          <a:p>
            <a:pPr lvl="1"/>
            <a:r>
              <a:rPr lang="en-US" altLang="zh-TW" i="1" dirty="0"/>
              <a:t>Non-local block [2]</a:t>
            </a:r>
            <a:endParaRPr lang="en-US" altLang="zh-TW" b="1" dirty="0"/>
          </a:p>
          <a:p>
            <a:pPr marL="0" indent="0">
              <a:buNone/>
            </a:pPr>
            <a:r>
              <a:rPr lang="en-US" altLang="zh-TW" b="1" dirty="0"/>
              <a:t>2. Convolutional Neural Network</a:t>
            </a:r>
          </a:p>
          <a:p>
            <a:pPr lvl="1"/>
            <a:r>
              <a:rPr lang="en-US" altLang="zh-TW" i="1" dirty="0"/>
              <a:t>ResNet [4]</a:t>
            </a:r>
          </a:p>
          <a:p>
            <a:pPr lvl="1"/>
            <a:r>
              <a:rPr lang="en-US" altLang="zh-TW" i="1" dirty="0" err="1"/>
              <a:t>Xception</a:t>
            </a:r>
            <a:r>
              <a:rPr lang="en-US" altLang="zh-TW" i="1" dirty="0"/>
              <a:t> [5]</a:t>
            </a:r>
          </a:p>
          <a:p>
            <a:pPr lvl="1"/>
            <a:r>
              <a:rPr lang="en-US" altLang="zh-TW" i="1" dirty="0" err="1"/>
              <a:t>MobileNet</a:t>
            </a:r>
            <a:r>
              <a:rPr lang="en-US" altLang="zh-TW" i="1" dirty="0"/>
              <a:t> [6]</a:t>
            </a:r>
          </a:p>
          <a:p>
            <a:pPr marL="0" indent="0">
              <a:buNone/>
            </a:pPr>
            <a:r>
              <a:rPr lang="en-US" altLang="zh-TW" b="1" dirty="0"/>
              <a:t>3. Real-time Semantic Segmentation</a:t>
            </a:r>
          </a:p>
          <a:p>
            <a:pPr lvl="1"/>
            <a:r>
              <a:rPr lang="en-US" altLang="zh-TW" i="1" dirty="0" err="1"/>
              <a:t>BiSeNet</a:t>
            </a:r>
            <a:r>
              <a:rPr lang="en-US" altLang="zh-TW" i="1" dirty="0"/>
              <a:t> [3]</a:t>
            </a:r>
          </a:p>
          <a:p>
            <a:pPr marL="0" indent="0">
              <a:buNone/>
            </a:pPr>
            <a:r>
              <a:rPr lang="en-US" altLang="zh-TW" b="1" dirty="0"/>
              <a:t>4. Spatial Pyramid Pooling</a:t>
            </a:r>
          </a:p>
          <a:p>
            <a:pPr lvl="1"/>
            <a:r>
              <a:rPr lang="en-US" altLang="zh-TW" i="1" dirty="0" err="1"/>
              <a:t>SPPNet</a:t>
            </a:r>
            <a:r>
              <a:rPr lang="en-US" altLang="zh-TW" i="1" dirty="0"/>
              <a:t> [7]</a:t>
            </a:r>
          </a:p>
          <a:p>
            <a:pPr marL="274320" lvl="1" indent="0">
              <a:buNone/>
            </a:pPr>
            <a:endParaRPr lang="en-US" altLang="zh-TW" b="1" dirty="0"/>
          </a:p>
          <a:p>
            <a:endParaRPr lang="zh-TW" altLang="en-US" dirty="0"/>
          </a:p>
        </p:txBody>
      </p:sp>
      <p:sp>
        <p:nvSpPr>
          <p:cNvPr id="2" name="投影片編號版面配置區 1"/>
          <p:cNvSpPr>
            <a:spLocks noGrp="1"/>
          </p:cNvSpPr>
          <p:nvPr>
            <p:ph type="sldNum" sz="quarter" idx="12"/>
          </p:nvPr>
        </p:nvSpPr>
        <p:spPr/>
        <p:txBody>
          <a:bodyPr/>
          <a:lstStyle/>
          <a:p>
            <a:r>
              <a:rPr lang="en-US" altLang="zh-TW" dirty="0"/>
              <a:t>7</a:t>
            </a:r>
            <a:endParaRPr lang="en-US" dirty="0"/>
          </a:p>
        </p:txBody>
      </p:sp>
    </p:spTree>
    <p:extLst>
      <p:ext uri="{BB962C8B-B14F-4D97-AF65-F5344CB8AC3E}">
        <p14:creationId xmlns:p14="http://schemas.microsoft.com/office/powerpoint/2010/main" val="362245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615546" y="-574191"/>
            <a:ext cx="11196320" cy="3338629"/>
            <a:chOff x="1118466" y="-691803"/>
            <a:chExt cx="11196320" cy="3338629"/>
          </a:xfrm>
        </p:grpSpPr>
        <p:graphicFrame>
          <p:nvGraphicFramePr>
            <p:cNvPr id="10" name="資料庫圖表 9"/>
            <p:cNvGraphicFramePr/>
            <p:nvPr>
              <p:extLst>
                <p:ext uri="{D42A27DB-BD31-4B8C-83A1-F6EECF244321}">
                  <p14:modId xmlns:p14="http://schemas.microsoft.com/office/powerpoint/2010/main" val="503518402"/>
                </p:ext>
              </p:extLst>
            </p:nvPr>
          </p:nvGraphicFramePr>
          <p:xfrm>
            <a:off x="1118466" y="-691803"/>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肘形接點 10"/>
            <p:cNvCxnSpPr/>
            <p:nvPr/>
          </p:nvCxnSpPr>
          <p:spPr>
            <a:xfrm rot="16200000" flipH="1">
              <a:off x="3909060" y="1074420"/>
              <a:ext cx="472440" cy="426720"/>
            </a:xfrm>
            <a:prstGeom prst="bentConnector3">
              <a:avLst>
                <a:gd name="adj1" fmla="val 98387"/>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r>
              <a:rPr lang="en-US" altLang="zh-TW" dirty="0"/>
              <a:t>8</a:t>
            </a:r>
            <a:endParaRPr lang="en-US" dirty="0"/>
          </a:p>
        </p:txBody>
      </p:sp>
      <p:pic>
        <p:nvPicPr>
          <p:cNvPr id="37" name="圖片 36"/>
          <p:cNvPicPr>
            <a:picLocks noChangeAspect="1"/>
          </p:cNvPicPr>
          <p:nvPr/>
        </p:nvPicPr>
        <p:blipFill>
          <a:blip r:embed="rId8"/>
          <a:stretch>
            <a:fillRect/>
          </a:stretch>
        </p:blipFill>
        <p:spPr>
          <a:xfrm>
            <a:off x="179471" y="2884548"/>
            <a:ext cx="11268328" cy="2873483"/>
          </a:xfrm>
          <a:prstGeom prst="rect">
            <a:avLst/>
          </a:prstGeom>
        </p:spPr>
      </p:pic>
      <p:sp>
        <p:nvSpPr>
          <p:cNvPr id="12" name="文字方塊 11">
            <a:extLst>
              <a:ext uri="{FF2B5EF4-FFF2-40B4-BE49-F238E27FC236}">
                <a16:creationId xmlns:a16="http://schemas.microsoft.com/office/drawing/2014/main" id="{93CF4B6F-143C-4CEE-BD82-5AEADAC20FC9}"/>
              </a:ext>
            </a:extLst>
          </p:cNvPr>
          <p:cNvSpPr txBox="1"/>
          <p:nvPr/>
        </p:nvSpPr>
        <p:spPr>
          <a:xfrm>
            <a:off x="1790184" y="5749564"/>
            <a:ext cx="9142879" cy="523220"/>
          </a:xfrm>
          <a:prstGeom prst="rect">
            <a:avLst/>
          </a:prstGeom>
          <a:noFill/>
        </p:spPr>
        <p:txBody>
          <a:bodyPr wrap="square">
            <a:spAutoFit/>
          </a:bodyPr>
          <a:lstStyle/>
          <a:p>
            <a:r>
              <a:rPr lang="en-US" altLang="zh-TW" sz="1400" dirty="0"/>
              <a:t>[1] J. Hu, L. Shen, and G. Sun, “Squeeze-and-excitation networks,” in Proceedings of the IEEE Conference on Computer Vision and Pattern Recognition, 2018.</a:t>
            </a:r>
            <a:endParaRPr lang="zh-TW" altLang="en-US" sz="1400" dirty="0"/>
          </a:p>
        </p:txBody>
      </p:sp>
      <p:sp>
        <p:nvSpPr>
          <p:cNvPr id="3" name="圓角矩形圖說文字 2"/>
          <p:cNvSpPr/>
          <p:nvPr/>
        </p:nvSpPr>
        <p:spPr>
          <a:xfrm>
            <a:off x="5748039" y="2777621"/>
            <a:ext cx="795867" cy="550085"/>
          </a:xfrm>
          <a:prstGeom prst="wedgeRoundRectCallout">
            <a:avLst>
              <a:gd name="adj1" fmla="val -22961"/>
              <a:gd name="adj2" fmla="val 7789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average pooling</a:t>
            </a:r>
            <a:endParaRPr lang="zh-TW" altLang="en-US" sz="1200" dirty="0">
              <a:solidFill>
                <a:schemeClr val="tx1"/>
              </a:solidFill>
            </a:endParaRPr>
          </a:p>
        </p:txBody>
      </p:sp>
      <p:sp>
        <p:nvSpPr>
          <p:cNvPr id="13" name="圓角矩形圖說文字 12"/>
          <p:cNvSpPr/>
          <p:nvPr/>
        </p:nvSpPr>
        <p:spPr>
          <a:xfrm>
            <a:off x="7542971" y="2777625"/>
            <a:ext cx="795867" cy="550085"/>
          </a:xfrm>
          <a:prstGeom prst="wedgeRoundRectCallout">
            <a:avLst>
              <a:gd name="adj1" fmla="val -22961"/>
              <a:gd name="adj2" fmla="val 7789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linear layer</a:t>
            </a:r>
            <a:endParaRPr lang="zh-TW" altLang="en-US" sz="1200" dirty="0">
              <a:solidFill>
                <a:schemeClr val="tx1"/>
              </a:solidFill>
            </a:endParaRPr>
          </a:p>
        </p:txBody>
      </p:sp>
    </p:spTree>
    <p:extLst>
      <p:ext uri="{BB962C8B-B14F-4D97-AF65-F5344CB8AC3E}">
        <p14:creationId xmlns:p14="http://schemas.microsoft.com/office/powerpoint/2010/main" val="247645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615546" y="-574191"/>
            <a:ext cx="11196320" cy="3338629"/>
            <a:chOff x="1118466" y="-691803"/>
            <a:chExt cx="11196320" cy="3338629"/>
          </a:xfrm>
        </p:grpSpPr>
        <p:graphicFrame>
          <p:nvGraphicFramePr>
            <p:cNvPr id="10" name="資料庫圖表 9"/>
            <p:cNvGraphicFramePr/>
            <p:nvPr>
              <p:extLst>
                <p:ext uri="{D42A27DB-BD31-4B8C-83A1-F6EECF244321}">
                  <p14:modId xmlns:p14="http://schemas.microsoft.com/office/powerpoint/2010/main" val="4220179397"/>
                </p:ext>
              </p:extLst>
            </p:nvPr>
          </p:nvGraphicFramePr>
          <p:xfrm>
            <a:off x="1118466" y="-691803"/>
            <a:ext cx="11196320" cy="3338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肘形接點 10"/>
            <p:cNvCxnSpPr/>
            <p:nvPr/>
          </p:nvCxnSpPr>
          <p:spPr>
            <a:xfrm rot="16200000" flipH="1">
              <a:off x="3909060" y="1074420"/>
              <a:ext cx="472440" cy="426720"/>
            </a:xfrm>
            <a:prstGeom prst="bentConnector3">
              <a:avLst>
                <a:gd name="adj1" fmla="val 98387"/>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r>
              <a:rPr lang="en-US" altLang="zh-TW" dirty="0"/>
              <a:t>9</a:t>
            </a:r>
            <a:endParaRPr lang="en-US" dirty="0"/>
          </a:p>
        </p:txBody>
      </p:sp>
      <p:pic>
        <p:nvPicPr>
          <p:cNvPr id="38" name="圖片 37"/>
          <p:cNvPicPr>
            <a:picLocks noChangeAspect="1"/>
          </p:cNvPicPr>
          <p:nvPr/>
        </p:nvPicPr>
        <p:blipFill>
          <a:blip r:embed="rId8"/>
          <a:stretch>
            <a:fillRect/>
          </a:stretch>
        </p:blipFill>
        <p:spPr>
          <a:xfrm>
            <a:off x="2770094" y="1984520"/>
            <a:ext cx="5844047" cy="4147660"/>
          </a:xfrm>
          <a:prstGeom prst="rect">
            <a:avLst/>
          </a:prstGeom>
        </p:spPr>
      </p:pic>
      <p:sp>
        <p:nvSpPr>
          <p:cNvPr id="12" name="文字方塊 11">
            <a:extLst>
              <a:ext uri="{FF2B5EF4-FFF2-40B4-BE49-F238E27FC236}">
                <a16:creationId xmlns:a16="http://schemas.microsoft.com/office/drawing/2014/main" id="{CFD60F90-8E6F-4CE4-B0F1-D85F43EF3CCE}"/>
              </a:ext>
            </a:extLst>
          </p:cNvPr>
          <p:cNvSpPr txBox="1"/>
          <p:nvPr/>
        </p:nvSpPr>
        <p:spPr>
          <a:xfrm>
            <a:off x="1459141" y="6159395"/>
            <a:ext cx="9851988" cy="523220"/>
          </a:xfrm>
          <a:prstGeom prst="rect">
            <a:avLst/>
          </a:prstGeom>
          <a:noFill/>
        </p:spPr>
        <p:txBody>
          <a:bodyPr wrap="square">
            <a:spAutoFit/>
          </a:bodyPr>
          <a:lstStyle/>
          <a:p>
            <a:r>
              <a:rPr lang="en-US" altLang="zh-TW" sz="1400" dirty="0"/>
              <a:t>[2] X. Wang, R. </a:t>
            </a:r>
            <a:r>
              <a:rPr lang="en-US" altLang="zh-TW" sz="1400" dirty="0" err="1"/>
              <a:t>Girshick</a:t>
            </a:r>
            <a:r>
              <a:rPr lang="en-US" altLang="zh-TW" sz="1400" dirty="0"/>
              <a:t>, A. Gupta, and K. He, “Non-local neural networks,” in Proceedings of the IEEE Conference on Computer Vision and Pattern Recognition, 2018</a:t>
            </a:r>
            <a:endParaRPr lang="zh-TW" altLang="en-US" sz="1400" dirty="0"/>
          </a:p>
        </p:txBody>
      </p:sp>
      <p:sp>
        <p:nvSpPr>
          <p:cNvPr id="8" name="橢圓 7">
            <a:extLst>
              <a:ext uri="{FF2B5EF4-FFF2-40B4-BE49-F238E27FC236}">
                <a16:creationId xmlns:a16="http://schemas.microsoft.com/office/drawing/2014/main" id="{CF2ACA44-D355-46A9-B8FE-45BDF388FB6A}"/>
              </a:ext>
            </a:extLst>
          </p:cNvPr>
          <p:cNvSpPr/>
          <p:nvPr/>
        </p:nvSpPr>
        <p:spPr>
          <a:xfrm>
            <a:off x="9072957" y="2791653"/>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X</a:t>
            </a:r>
            <a:endParaRPr lang="zh-TW" altLang="en-US" dirty="0"/>
          </a:p>
        </p:txBody>
      </p:sp>
      <p:sp>
        <p:nvSpPr>
          <p:cNvPr id="3" name="文字方塊 2"/>
          <p:cNvSpPr txBox="1"/>
          <p:nvPr/>
        </p:nvSpPr>
        <p:spPr>
          <a:xfrm>
            <a:off x="9428141" y="2725053"/>
            <a:ext cx="2523067" cy="369332"/>
          </a:xfrm>
          <a:prstGeom prst="rect">
            <a:avLst/>
          </a:prstGeom>
          <a:noFill/>
        </p:spPr>
        <p:txBody>
          <a:bodyPr wrap="square" rtlCol="0">
            <a:spAutoFit/>
          </a:bodyPr>
          <a:lstStyle/>
          <a:p>
            <a:r>
              <a:rPr lang="en-US" altLang="zh-TW" dirty="0"/>
              <a:t>matrix multiplication</a:t>
            </a:r>
            <a:endParaRPr lang="zh-TW" altLang="en-US" dirty="0"/>
          </a:p>
        </p:txBody>
      </p:sp>
      <p:sp>
        <p:nvSpPr>
          <p:cNvPr id="13" name="橢圓 12">
            <a:extLst>
              <a:ext uri="{FF2B5EF4-FFF2-40B4-BE49-F238E27FC236}">
                <a16:creationId xmlns:a16="http://schemas.microsoft.com/office/drawing/2014/main" id="{4927CE68-57AC-42E9-826C-35E4B1CF5C5C}"/>
              </a:ext>
            </a:extLst>
          </p:cNvPr>
          <p:cNvSpPr/>
          <p:nvPr/>
        </p:nvSpPr>
        <p:spPr>
          <a:xfrm>
            <a:off x="9072957" y="3312725"/>
            <a:ext cx="270000" cy="27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a:t>
            </a:r>
            <a:endParaRPr lang="zh-TW" altLang="en-US" dirty="0"/>
          </a:p>
        </p:txBody>
      </p:sp>
      <p:sp>
        <p:nvSpPr>
          <p:cNvPr id="14" name="文字方塊 13"/>
          <p:cNvSpPr txBox="1"/>
          <p:nvPr/>
        </p:nvSpPr>
        <p:spPr>
          <a:xfrm>
            <a:off x="9428141" y="3230327"/>
            <a:ext cx="2523067" cy="369332"/>
          </a:xfrm>
          <a:prstGeom prst="rect">
            <a:avLst/>
          </a:prstGeom>
          <a:noFill/>
        </p:spPr>
        <p:txBody>
          <a:bodyPr wrap="square" rtlCol="0">
            <a:spAutoFit/>
          </a:bodyPr>
          <a:lstStyle/>
          <a:p>
            <a:r>
              <a:rPr lang="en-US" altLang="zh-TW" dirty="0"/>
              <a:t>matrix addition</a:t>
            </a:r>
            <a:endParaRPr lang="zh-TW" altLang="en-US" dirty="0"/>
          </a:p>
        </p:txBody>
      </p:sp>
      <p:sp>
        <p:nvSpPr>
          <p:cNvPr id="6" name="矩形 5"/>
          <p:cNvSpPr/>
          <p:nvPr/>
        </p:nvSpPr>
        <p:spPr>
          <a:xfrm>
            <a:off x="8951470" y="3801533"/>
            <a:ext cx="476671" cy="256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14"/>
              <p:cNvSpPr txBox="1"/>
              <p:nvPr/>
            </p:nvSpPr>
            <p:spPr>
              <a:xfrm>
                <a:off x="9428141" y="3745275"/>
                <a:ext cx="2523067" cy="369332"/>
              </a:xfrm>
              <a:prstGeom prst="rect">
                <a:avLst/>
              </a:prstGeom>
              <a:noFill/>
            </p:spPr>
            <p:txBody>
              <a:bodyPr wrap="square" rtlCol="0">
                <a:spAutoFit/>
              </a:bodyPr>
              <a:lstStyle/>
              <a:p>
                <a14:m>
                  <m:oMath xmlns:m="http://schemas.openxmlformats.org/officeDocument/2006/math">
                    <m:r>
                      <a:rPr lang="en-US" altLang="zh-TW" b="0" i="1" smtClean="0">
                        <a:solidFill>
                          <a:prstClr val="black"/>
                        </a:solidFill>
                        <a:latin typeface="Cambria Math" panose="02040503050406030204" pitchFamily="18" charset="0"/>
                        <a:ea typeface="新細明體" panose="02020500000000000000" pitchFamily="18" charset="-120"/>
                      </a:rPr>
                      <m:t>1</m:t>
                    </m:r>
                    <m:r>
                      <a:rPr lang="en-US" altLang="zh-TW" i="1">
                        <a:solidFill>
                          <a:prstClr val="black"/>
                        </a:solidFill>
                        <a:latin typeface="Cambria Math" panose="02040503050406030204" pitchFamily="18" charset="0"/>
                        <a:ea typeface="新細明體" panose="02020500000000000000" pitchFamily="18" charset="-120"/>
                      </a:rPr>
                      <m:t>×</m:t>
                    </m:r>
                    <m:r>
                      <a:rPr lang="en-US" altLang="zh-TW" b="0" i="1" smtClean="0">
                        <a:solidFill>
                          <a:prstClr val="black"/>
                        </a:solidFill>
                        <a:latin typeface="Cambria Math" panose="02040503050406030204" pitchFamily="18" charset="0"/>
                        <a:ea typeface="新細明體" panose="02020500000000000000" pitchFamily="18" charset="-120"/>
                      </a:rPr>
                      <m:t>1 </m:t>
                    </m:r>
                  </m:oMath>
                </a14:m>
                <a:r>
                  <a:rPr lang="en-US" altLang="zh-TW" dirty="0"/>
                  <a:t>convolution</a:t>
                </a:r>
                <a:endParaRPr lang="zh-TW" altLang="en-US"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9428141" y="3745275"/>
                <a:ext cx="2523067" cy="369332"/>
              </a:xfrm>
              <a:prstGeom prst="rect">
                <a:avLst/>
              </a:prstGeom>
              <a:blipFill>
                <a:blip r:embed="rId9"/>
                <a:stretch>
                  <a:fillRect t="-9836" b="-22951"/>
                </a:stretch>
              </a:blipFill>
            </p:spPr>
            <p:txBody>
              <a:bodyPr/>
              <a:lstStyle/>
              <a:p>
                <a:r>
                  <a:rPr lang="zh-TW" altLang="en-US">
                    <a:noFill/>
                  </a:rPr>
                  <a:t> </a:t>
                </a:r>
              </a:p>
            </p:txBody>
          </p:sp>
        </mc:Fallback>
      </mc:AlternateContent>
      <p:sp>
        <p:nvSpPr>
          <p:cNvPr id="7" name="文字方塊 6"/>
          <p:cNvSpPr txBox="1"/>
          <p:nvPr/>
        </p:nvSpPr>
        <p:spPr>
          <a:xfrm>
            <a:off x="8739802" y="4289873"/>
            <a:ext cx="982134" cy="369332"/>
          </a:xfrm>
          <a:prstGeom prst="rect">
            <a:avLst/>
          </a:prstGeom>
          <a:noFill/>
        </p:spPr>
        <p:txBody>
          <a:bodyPr wrap="square" rtlCol="0">
            <a:spAutoFit/>
          </a:bodyPr>
          <a:lstStyle/>
          <a:p>
            <a:r>
              <a:rPr lang="en-US" altLang="zh-TW" b="1" dirty="0"/>
              <a:t>T,H,W</a:t>
            </a:r>
            <a:endParaRPr lang="zh-TW" altLang="en-US" b="1" dirty="0"/>
          </a:p>
        </p:txBody>
      </p:sp>
      <p:sp>
        <p:nvSpPr>
          <p:cNvPr id="17" name="文字方塊 16"/>
          <p:cNvSpPr txBox="1"/>
          <p:nvPr/>
        </p:nvSpPr>
        <p:spPr>
          <a:xfrm>
            <a:off x="9428141" y="4277158"/>
            <a:ext cx="2523067" cy="369332"/>
          </a:xfrm>
          <a:prstGeom prst="rect">
            <a:avLst/>
          </a:prstGeom>
          <a:noFill/>
        </p:spPr>
        <p:txBody>
          <a:bodyPr wrap="square" rtlCol="0">
            <a:spAutoFit/>
          </a:bodyPr>
          <a:lstStyle/>
          <a:p>
            <a:r>
              <a:rPr lang="en-US" altLang="zh-TW" dirty="0" err="1"/>
              <a:t>batch,height,width</a:t>
            </a:r>
            <a:endParaRPr lang="zh-TW" altLang="en-US" dirty="0"/>
          </a:p>
        </p:txBody>
      </p:sp>
    </p:spTree>
    <p:extLst>
      <p:ext uri="{BB962C8B-B14F-4D97-AF65-F5344CB8AC3E}">
        <p14:creationId xmlns:p14="http://schemas.microsoft.com/office/powerpoint/2010/main" val="13445340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TM03090434[[fn=木頭類型]]</Template>
  <TotalTime>20421</TotalTime>
  <Words>3219</Words>
  <Application>Microsoft Macintosh PowerPoint</Application>
  <PresentationFormat>Widescreen</PresentationFormat>
  <Paragraphs>692</Paragraphs>
  <Slides>41</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Arial</vt:lpstr>
      <vt:lpstr>Calibri</vt:lpstr>
      <vt:lpstr>Cambria Math</vt:lpstr>
      <vt:lpstr>Georgia</vt:lpstr>
      <vt:lpstr>Times New Roman</vt:lpstr>
      <vt:lpstr>Trebuchet MS</vt:lpstr>
      <vt:lpstr>Wingdings</vt:lpstr>
      <vt:lpstr>木刻字型</vt:lpstr>
      <vt:lpstr>DAFNet: Dual Attention with Feature Aggregation Network for Real-Time Semantic Segmentation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Only Look Once</dc:title>
  <dc:creator>yishan lee</dc:creator>
  <cp:lastModifiedBy>黃柏翰</cp:lastModifiedBy>
  <cp:revision>601</cp:revision>
  <dcterms:created xsi:type="dcterms:W3CDTF">2017-07-04T20:03:30Z</dcterms:created>
  <dcterms:modified xsi:type="dcterms:W3CDTF">2020-07-29T04:59:46Z</dcterms:modified>
</cp:coreProperties>
</file>